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6" r:id="rId3"/>
    <p:sldId id="297" r:id="rId4"/>
    <p:sldId id="258" r:id="rId5"/>
    <p:sldId id="259" r:id="rId6"/>
    <p:sldId id="260" r:id="rId7"/>
    <p:sldId id="261" r:id="rId8"/>
    <p:sldId id="262" r:id="rId9"/>
    <p:sldId id="263" r:id="rId10"/>
    <p:sldId id="305" r:id="rId11"/>
    <p:sldId id="257" r:id="rId12"/>
    <p:sldId id="264" r:id="rId13"/>
    <p:sldId id="266" r:id="rId14"/>
    <p:sldId id="267" r:id="rId15"/>
    <p:sldId id="268" r:id="rId16"/>
    <p:sldId id="306" r:id="rId17"/>
    <p:sldId id="269" r:id="rId18"/>
    <p:sldId id="307" r:id="rId19"/>
    <p:sldId id="270" r:id="rId20"/>
    <p:sldId id="271" r:id="rId21"/>
    <p:sldId id="301" r:id="rId22"/>
    <p:sldId id="302" r:id="rId23"/>
    <p:sldId id="303" r:id="rId24"/>
    <p:sldId id="304" r:id="rId25"/>
    <p:sldId id="298" r:id="rId26"/>
    <p:sldId id="299" r:id="rId27"/>
    <p:sldId id="300" r:id="rId28"/>
    <p:sldId id="308" r:id="rId29"/>
    <p:sldId id="272" r:id="rId30"/>
    <p:sldId id="287" r:id="rId31"/>
    <p:sldId id="288" r:id="rId32"/>
    <p:sldId id="289" r:id="rId33"/>
    <p:sldId id="290" r:id="rId34"/>
    <p:sldId id="291" r:id="rId35"/>
    <p:sldId id="292" r:id="rId36"/>
    <p:sldId id="293" r:id="rId37"/>
    <p:sldId id="294" r:id="rId38"/>
    <p:sldId id="295" r:id="rId39"/>
    <p:sldId id="265"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4" d="100"/>
          <a:sy n="64" d="100"/>
        </p:scale>
        <p:origin x="748"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70075A-3DCA-43B3-AE90-26FA2128B6CA}"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C9F1DC18-E625-470D-989B-6F6ACFA71D5F}">
      <dgm:prSet/>
      <dgm:spPr/>
      <dgm:t>
        <a:bodyPr/>
        <a:lstStyle/>
        <a:p>
          <a:r>
            <a:rPr lang="en-MY" dirty="0"/>
            <a:t>Change Data Capture (CDC): Talend supports CDC, which identifies and captures changes in source data, allowing for efficient incremental data loads.</a:t>
          </a:r>
          <a:endParaRPr lang="en-US" dirty="0"/>
        </a:p>
      </dgm:t>
    </dgm:pt>
    <dgm:pt modelId="{C10D68EB-DFE3-4858-B758-16F42FB6995C}" type="parTrans" cxnId="{D20A8BA2-A5B9-4879-A281-277C19FF437F}">
      <dgm:prSet/>
      <dgm:spPr/>
      <dgm:t>
        <a:bodyPr/>
        <a:lstStyle/>
        <a:p>
          <a:endParaRPr lang="en-US"/>
        </a:p>
      </dgm:t>
    </dgm:pt>
    <dgm:pt modelId="{75492F86-A1AB-409D-9199-46572AA0BB1D}" type="sibTrans" cxnId="{D20A8BA2-A5B9-4879-A281-277C19FF437F}">
      <dgm:prSet/>
      <dgm:spPr/>
      <dgm:t>
        <a:bodyPr/>
        <a:lstStyle/>
        <a:p>
          <a:endParaRPr lang="en-US"/>
        </a:p>
      </dgm:t>
    </dgm:pt>
    <dgm:pt modelId="{DA4EB246-90D9-4C41-98C0-081B864651F0}">
      <dgm:prSet/>
      <dgm:spPr/>
      <dgm:t>
        <a:bodyPr/>
        <a:lstStyle/>
        <a:p>
          <a:r>
            <a:rPr lang="en-MY" dirty="0"/>
            <a:t>Loading: Once data is transformed, Talend can load it into the data warehouse's main storage, whether it's an RDBMS, a columnar database, or a cloud-based data warehouse solution.</a:t>
          </a:r>
        </a:p>
      </dgm:t>
    </dgm:pt>
    <dgm:pt modelId="{44E4ECE9-14DB-4E1B-B74B-F92BF8F59795}" type="parTrans" cxnId="{0DDE9EC9-F78F-4C7E-BFF6-7FB374360B9D}">
      <dgm:prSet/>
      <dgm:spPr/>
      <dgm:t>
        <a:bodyPr/>
        <a:lstStyle/>
        <a:p>
          <a:endParaRPr lang="en-MY"/>
        </a:p>
      </dgm:t>
    </dgm:pt>
    <dgm:pt modelId="{74FC342C-3CE9-492E-92F6-0B2AA87A7A06}" type="sibTrans" cxnId="{0DDE9EC9-F78F-4C7E-BFF6-7FB374360B9D}">
      <dgm:prSet/>
      <dgm:spPr/>
      <dgm:t>
        <a:bodyPr/>
        <a:lstStyle/>
        <a:p>
          <a:endParaRPr lang="en-MY"/>
        </a:p>
      </dgm:t>
    </dgm:pt>
    <dgm:pt modelId="{3A2FDF28-83A2-40EA-8809-115E73A96EA1}" type="pres">
      <dgm:prSet presAssocID="{7E70075A-3DCA-43B3-AE90-26FA2128B6CA}" presName="linear" presStyleCnt="0">
        <dgm:presLayoutVars>
          <dgm:animLvl val="lvl"/>
          <dgm:resizeHandles val="exact"/>
        </dgm:presLayoutVars>
      </dgm:prSet>
      <dgm:spPr/>
    </dgm:pt>
    <dgm:pt modelId="{799006E4-7C60-4D0B-A202-941E03412220}" type="pres">
      <dgm:prSet presAssocID="{DA4EB246-90D9-4C41-98C0-081B864651F0}" presName="parentText" presStyleLbl="node1" presStyleIdx="0" presStyleCnt="2">
        <dgm:presLayoutVars>
          <dgm:chMax val="0"/>
          <dgm:bulletEnabled val="1"/>
        </dgm:presLayoutVars>
      </dgm:prSet>
      <dgm:spPr/>
    </dgm:pt>
    <dgm:pt modelId="{EB45B960-3580-4137-A88F-251DEF2E3DED}" type="pres">
      <dgm:prSet presAssocID="{74FC342C-3CE9-492E-92F6-0B2AA87A7A06}" presName="spacer" presStyleCnt="0"/>
      <dgm:spPr/>
    </dgm:pt>
    <dgm:pt modelId="{7480251D-701C-4DC8-A8F9-8CA39DB096B5}" type="pres">
      <dgm:prSet presAssocID="{C9F1DC18-E625-470D-989B-6F6ACFA71D5F}" presName="parentText" presStyleLbl="node1" presStyleIdx="1" presStyleCnt="2" custLinFactNeighborX="625">
        <dgm:presLayoutVars>
          <dgm:chMax val="0"/>
          <dgm:bulletEnabled val="1"/>
        </dgm:presLayoutVars>
      </dgm:prSet>
      <dgm:spPr/>
    </dgm:pt>
  </dgm:ptLst>
  <dgm:cxnLst>
    <dgm:cxn modelId="{87AA4B0D-8EF7-404B-833A-5ECAAB63DF8D}" type="presOf" srcId="{C9F1DC18-E625-470D-989B-6F6ACFA71D5F}" destId="{7480251D-701C-4DC8-A8F9-8CA39DB096B5}" srcOrd="0" destOrd="0" presId="urn:microsoft.com/office/officeart/2005/8/layout/vList2"/>
    <dgm:cxn modelId="{D20A8BA2-A5B9-4879-A281-277C19FF437F}" srcId="{7E70075A-3DCA-43B3-AE90-26FA2128B6CA}" destId="{C9F1DC18-E625-470D-989B-6F6ACFA71D5F}" srcOrd="1" destOrd="0" parTransId="{C10D68EB-DFE3-4858-B758-16F42FB6995C}" sibTransId="{75492F86-A1AB-409D-9199-46572AA0BB1D}"/>
    <dgm:cxn modelId="{838708A4-7BC5-4749-9743-617DF87CA34D}" type="presOf" srcId="{DA4EB246-90D9-4C41-98C0-081B864651F0}" destId="{799006E4-7C60-4D0B-A202-941E03412220}" srcOrd="0" destOrd="0" presId="urn:microsoft.com/office/officeart/2005/8/layout/vList2"/>
    <dgm:cxn modelId="{D0D6BEA6-D78B-48C7-A149-06F0B07F23D2}" type="presOf" srcId="{7E70075A-3DCA-43B3-AE90-26FA2128B6CA}" destId="{3A2FDF28-83A2-40EA-8809-115E73A96EA1}" srcOrd="0" destOrd="0" presId="urn:microsoft.com/office/officeart/2005/8/layout/vList2"/>
    <dgm:cxn modelId="{0DDE9EC9-F78F-4C7E-BFF6-7FB374360B9D}" srcId="{7E70075A-3DCA-43B3-AE90-26FA2128B6CA}" destId="{DA4EB246-90D9-4C41-98C0-081B864651F0}" srcOrd="0" destOrd="0" parTransId="{44E4ECE9-14DB-4E1B-B74B-F92BF8F59795}" sibTransId="{74FC342C-3CE9-492E-92F6-0B2AA87A7A06}"/>
    <dgm:cxn modelId="{F4A5C6FE-80E9-42C8-9973-49F8F2ECE515}" type="presParOf" srcId="{3A2FDF28-83A2-40EA-8809-115E73A96EA1}" destId="{799006E4-7C60-4D0B-A202-941E03412220}" srcOrd="0" destOrd="0" presId="urn:microsoft.com/office/officeart/2005/8/layout/vList2"/>
    <dgm:cxn modelId="{80E6C3A6-D368-4FFE-B528-9B6D7ED14B4B}" type="presParOf" srcId="{3A2FDF28-83A2-40EA-8809-115E73A96EA1}" destId="{EB45B960-3580-4137-A88F-251DEF2E3DED}" srcOrd="1" destOrd="0" presId="urn:microsoft.com/office/officeart/2005/8/layout/vList2"/>
    <dgm:cxn modelId="{1FA0493F-A696-4552-9A6C-B0109FE0983C}" type="presParOf" srcId="{3A2FDF28-83A2-40EA-8809-115E73A96EA1}" destId="{7480251D-701C-4DC8-A8F9-8CA39DB096B5}"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2E088D-3281-432D-98E4-26F053EF34A1}"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04A9E452-D086-4879-AD44-D22181811E09}">
      <dgm:prSet/>
      <dgm:spPr/>
      <dgm:t>
        <a:bodyPr/>
        <a:lstStyle/>
        <a:p>
          <a:r>
            <a:rPr lang="en-MY" dirty="0"/>
            <a:t>Semantic Layer: With Talend, you can create a semantic layer that provides an abstracted view of the data, making it more accessible for business users.</a:t>
          </a:r>
        </a:p>
      </dgm:t>
    </dgm:pt>
    <dgm:pt modelId="{E425CF1E-04E4-47DC-8613-D8041E47C64A}" type="parTrans" cxnId="{E36D9D75-29E8-44CA-8A10-2B0E559FC19A}">
      <dgm:prSet/>
      <dgm:spPr/>
      <dgm:t>
        <a:bodyPr/>
        <a:lstStyle/>
        <a:p>
          <a:endParaRPr lang="en-MY"/>
        </a:p>
      </dgm:t>
    </dgm:pt>
    <dgm:pt modelId="{C310E674-FAC2-40E0-B4DE-5F7537164CA6}" type="sibTrans" cxnId="{E36D9D75-29E8-44CA-8A10-2B0E559FC19A}">
      <dgm:prSet/>
      <dgm:spPr/>
      <dgm:t>
        <a:bodyPr/>
        <a:lstStyle/>
        <a:p>
          <a:endParaRPr lang="en-MY"/>
        </a:p>
      </dgm:t>
    </dgm:pt>
    <dgm:pt modelId="{0803D047-831F-42B8-A26C-CEFF26D6B9FB}">
      <dgm:prSet/>
      <dgm:spPr/>
      <dgm:t>
        <a:bodyPr/>
        <a:lstStyle/>
        <a:p>
          <a:r>
            <a:rPr lang="en-MY" dirty="0"/>
            <a:t>Data Marts: Talend can also help in populating data marts, which are subsets of data warehouses optimized for specific business functions.</a:t>
          </a:r>
        </a:p>
      </dgm:t>
    </dgm:pt>
    <dgm:pt modelId="{434997BA-06EF-4029-8023-53324996B3C7}" type="parTrans" cxnId="{E5DD7778-D5F5-490E-98DA-1C806B7F9304}">
      <dgm:prSet/>
      <dgm:spPr/>
      <dgm:t>
        <a:bodyPr/>
        <a:lstStyle/>
        <a:p>
          <a:endParaRPr lang="en-MY"/>
        </a:p>
      </dgm:t>
    </dgm:pt>
    <dgm:pt modelId="{FC0433CD-7FA0-4B80-9F85-9787A81E5554}" type="sibTrans" cxnId="{E5DD7778-D5F5-490E-98DA-1C806B7F9304}">
      <dgm:prSet/>
      <dgm:spPr/>
      <dgm:t>
        <a:bodyPr/>
        <a:lstStyle/>
        <a:p>
          <a:endParaRPr lang="en-MY"/>
        </a:p>
      </dgm:t>
    </dgm:pt>
    <dgm:pt modelId="{5F056675-2C08-4BFC-81A3-0CA482583F71}" type="pres">
      <dgm:prSet presAssocID="{A52E088D-3281-432D-98E4-26F053EF34A1}" presName="linear" presStyleCnt="0">
        <dgm:presLayoutVars>
          <dgm:animLvl val="lvl"/>
          <dgm:resizeHandles val="exact"/>
        </dgm:presLayoutVars>
      </dgm:prSet>
      <dgm:spPr/>
    </dgm:pt>
    <dgm:pt modelId="{0FA30032-16FF-47C6-87AE-7BEDEDDCD68A}" type="pres">
      <dgm:prSet presAssocID="{04A9E452-D086-4879-AD44-D22181811E09}" presName="parentText" presStyleLbl="node1" presStyleIdx="0" presStyleCnt="2">
        <dgm:presLayoutVars>
          <dgm:chMax val="0"/>
          <dgm:bulletEnabled val="1"/>
        </dgm:presLayoutVars>
      </dgm:prSet>
      <dgm:spPr/>
    </dgm:pt>
    <dgm:pt modelId="{1CF03B77-4770-4D0F-9740-10B4CE596AC2}" type="pres">
      <dgm:prSet presAssocID="{C310E674-FAC2-40E0-B4DE-5F7537164CA6}" presName="spacer" presStyleCnt="0"/>
      <dgm:spPr/>
    </dgm:pt>
    <dgm:pt modelId="{4093AB37-F4A1-4290-8CD5-5CDEE6348865}" type="pres">
      <dgm:prSet presAssocID="{0803D047-831F-42B8-A26C-CEFF26D6B9FB}" presName="parentText" presStyleLbl="node1" presStyleIdx="1" presStyleCnt="2">
        <dgm:presLayoutVars>
          <dgm:chMax val="0"/>
          <dgm:bulletEnabled val="1"/>
        </dgm:presLayoutVars>
      </dgm:prSet>
      <dgm:spPr/>
    </dgm:pt>
  </dgm:ptLst>
  <dgm:cxnLst>
    <dgm:cxn modelId="{039BF71C-2AB4-4AA6-A629-D05D3D3E9300}" type="presOf" srcId="{A52E088D-3281-432D-98E4-26F053EF34A1}" destId="{5F056675-2C08-4BFC-81A3-0CA482583F71}" srcOrd="0" destOrd="0" presId="urn:microsoft.com/office/officeart/2005/8/layout/vList2"/>
    <dgm:cxn modelId="{72806468-2DCF-4AAD-BF4A-42D9484C77B3}" type="presOf" srcId="{04A9E452-D086-4879-AD44-D22181811E09}" destId="{0FA30032-16FF-47C6-87AE-7BEDEDDCD68A}" srcOrd="0" destOrd="0" presId="urn:microsoft.com/office/officeart/2005/8/layout/vList2"/>
    <dgm:cxn modelId="{E36D9D75-29E8-44CA-8A10-2B0E559FC19A}" srcId="{A52E088D-3281-432D-98E4-26F053EF34A1}" destId="{04A9E452-D086-4879-AD44-D22181811E09}" srcOrd="0" destOrd="0" parTransId="{E425CF1E-04E4-47DC-8613-D8041E47C64A}" sibTransId="{C310E674-FAC2-40E0-B4DE-5F7537164CA6}"/>
    <dgm:cxn modelId="{E5DD7778-D5F5-490E-98DA-1C806B7F9304}" srcId="{A52E088D-3281-432D-98E4-26F053EF34A1}" destId="{0803D047-831F-42B8-A26C-CEFF26D6B9FB}" srcOrd="1" destOrd="0" parTransId="{434997BA-06EF-4029-8023-53324996B3C7}" sibTransId="{FC0433CD-7FA0-4B80-9F85-9787A81E5554}"/>
    <dgm:cxn modelId="{A7DAA5C1-9375-4258-B0F6-38D66133FDAC}" type="presOf" srcId="{0803D047-831F-42B8-A26C-CEFF26D6B9FB}" destId="{4093AB37-F4A1-4290-8CD5-5CDEE6348865}" srcOrd="0" destOrd="0" presId="urn:microsoft.com/office/officeart/2005/8/layout/vList2"/>
    <dgm:cxn modelId="{CD7FD065-CF49-47B2-BB3C-A1B0C0183997}" type="presParOf" srcId="{5F056675-2C08-4BFC-81A3-0CA482583F71}" destId="{0FA30032-16FF-47C6-87AE-7BEDEDDCD68A}" srcOrd="0" destOrd="0" presId="urn:microsoft.com/office/officeart/2005/8/layout/vList2"/>
    <dgm:cxn modelId="{91BB4C0C-7F3F-452E-B22C-7B4CFFC8C94F}" type="presParOf" srcId="{5F056675-2C08-4BFC-81A3-0CA482583F71}" destId="{1CF03B77-4770-4D0F-9740-10B4CE596AC2}" srcOrd="1" destOrd="0" presId="urn:microsoft.com/office/officeart/2005/8/layout/vList2"/>
    <dgm:cxn modelId="{C7111BD5-1C3E-4F18-A2E1-5DEE593B80F4}" type="presParOf" srcId="{5F056675-2C08-4BFC-81A3-0CA482583F71}" destId="{4093AB37-F4A1-4290-8CD5-5CDEE6348865}"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9006E4-7C60-4D0B-A202-941E03412220}">
      <dsp:nvSpPr>
        <dsp:cNvPr id="0" name=""/>
        <dsp:cNvSpPr/>
      </dsp:nvSpPr>
      <dsp:spPr>
        <a:xfrm>
          <a:off x="0" y="32358"/>
          <a:ext cx="6798539" cy="178425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MY" sz="2500" kern="1200" dirty="0"/>
            <a:t>Loading: Once data is transformed, Talend can load it into the data warehouse's main storage, whether it's an RDBMS, a columnar database, or a cloud-based data warehouse solution.</a:t>
          </a:r>
        </a:p>
      </dsp:txBody>
      <dsp:txXfrm>
        <a:off x="87100" y="119458"/>
        <a:ext cx="6624339" cy="1610050"/>
      </dsp:txXfrm>
    </dsp:sp>
    <dsp:sp modelId="{7480251D-701C-4DC8-A8F9-8CA39DB096B5}">
      <dsp:nvSpPr>
        <dsp:cNvPr id="0" name=""/>
        <dsp:cNvSpPr/>
      </dsp:nvSpPr>
      <dsp:spPr>
        <a:xfrm>
          <a:off x="0" y="1888608"/>
          <a:ext cx="6798539" cy="178425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MY" sz="2500" kern="1200" dirty="0"/>
            <a:t>Change Data Capture (CDC): Talend supports CDC, which identifies and captures changes in source data, allowing for efficient incremental data loads.</a:t>
          </a:r>
          <a:endParaRPr lang="en-US" sz="2500" kern="1200" dirty="0"/>
        </a:p>
      </dsp:txBody>
      <dsp:txXfrm>
        <a:off x="87100" y="1975708"/>
        <a:ext cx="6624339" cy="16100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A30032-16FF-47C6-87AE-7BEDEDDCD68A}">
      <dsp:nvSpPr>
        <dsp:cNvPr id="0" name=""/>
        <dsp:cNvSpPr/>
      </dsp:nvSpPr>
      <dsp:spPr>
        <a:xfrm>
          <a:off x="0" y="32358"/>
          <a:ext cx="6798539" cy="178425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MY" sz="2500" kern="1200" dirty="0"/>
            <a:t>Semantic Layer: With Talend, you can create a semantic layer that provides an abstracted view of the data, making it more accessible for business users.</a:t>
          </a:r>
        </a:p>
      </dsp:txBody>
      <dsp:txXfrm>
        <a:off x="87100" y="119458"/>
        <a:ext cx="6624339" cy="1610050"/>
      </dsp:txXfrm>
    </dsp:sp>
    <dsp:sp modelId="{4093AB37-F4A1-4290-8CD5-5CDEE6348865}">
      <dsp:nvSpPr>
        <dsp:cNvPr id="0" name=""/>
        <dsp:cNvSpPr/>
      </dsp:nvSpPr>
      <dsp:spPr>
        <a:xfrm>
          <a:off x="0" y="1888608"/>
          <a:ext cx="6798539" cy="178425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MY" sz="2500" kern="1200" dirty="0"/>
            <a:t>Data Marts: Talend can also help in populating data marts, which are subsets of data warehouses optimized for specific business functions.</a:t>
          </a:r>
        </a:p>
      </dsp:txBody>
      <dsp:txXfrm>
        <a:off x="87100" y="1975708"/>
        <a:ext cx="6624339" cy="161005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32343-711E-8228-828B-71AFA95984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4B891543-4B10-37E0-F6DA-83AFAF4E49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FD91C96D-C414-BE50-AC14-09FB7FC3B9C5}"/>
              </a:ext>
            </a:extLst>
          </p:cNvPr>
          <p:cNvSpPr>
            <a:spLocks noGrp="1"/>
          </p:cNvSpPr>
          <p:nvPr>
            <p:ph type="dt" sz="half" idx="10"/>
          </p:nvPr>
        </p:nvSpPr>
        <p:spPr/>
        <p:txBody>
          <a:bodyPr/>
          <a:lstStyle/>
          <a:p>
            <a:fld id="{3347B3F1-9B52-49AF-8484-CC857DF7D159}" type="datetimeFigureOut">
              <a:rPr lang="en-MY" smtClean="0"/>
              <a:t>27/9/2024</a:t>
            </a:fld>
            <a:endParaRPr lang="en-MY"/>
          </a:p>
        </p:txBody>
      </p:sp>
      <p:sp>
        <p:nvSpPr>
          <p:cNvPr id="5" name="Footer Placeholder 4">
            <a:extLst>
              <a:ext uri="{FF2B5EF4-FFF2-40B4-BE49-F238E27FC236}">
                <a16:creationId xmlns:a16="http://schemas.microsoft.com/office/drawing/2014/main" id="{32EAC481-A35A-1A60-DD82-B9B3FD3E38B2}"/>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37C647F6-CEF7-66C6-BDE9-90A681FFC883}"/>
              </a:ext>
            </a:extLst>
          </p:cNvPr>
          <p:cNvSpPr>
            <a:spLocks noGrp="1"/>
          </p:cNvSpPr>
          <p:nvPr>
            <p:ph type="sldNum" sz="quarter" idx="12"/>
          </p:nvPr>
        </p:nvSpPr>
        <p:spPr/>
        <p:txBody>
          <a:bodyPr/>
          <a:lstStyle/>
          <a:p>
            <a:fld id="{1DCE6AF9-8623-49E8-A3E7-116ABCD1E6A3}" type="slidenum">
              <a:rPr lang="en-MY" smtClean="0"/>
              <a:t>‹#›</a:t>
            </a:fld>
            <a:endParaRPr lang="en-MY"/>
          </a:p>
        </p:txBody>
      </p:sp>
    </p:spTree>
    <p:extLst>
      <p:ext uri="{BB962C8B-B14F-4D97-AF65-F5344CB8AC3E}">
        <p14:creationId xmlns:p14="http://schemas.microsoft.com/office/powerpoint/2010/main" val="4226628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BDD09-F3B2-65AE-D7CA-13FCD2A5A32E}"/>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AF4A116A-C457-59BB-FEF1-D7731E8A96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0C2BE538-83B9-2123-1211-EAFC882CDF4B}"/>
              </a:ext>
            </a:extLst>
          </p:cNvPr>
          <p:cNvSpPr>
            <a:spLocks noGrp="1"/>
          </p:cNvSpPr>
          <p:nvPr>
            <p:ph type="dt" sz="half" idx="10"/>
          </p:nvPr>
        </p:nvSpPr>
        <p:spPr/>
        <p:txBody>
          <a:bodyPr/>
          <a:lstStyle/>
          <a:p>
            <a:fld id="{3347B3F1-9B52-49AF-8484-CC857DF7D159}" type="datetimeFigureOut">
              <a:rPr lang="en-MY" smtClean="0"/>
              <a:t>27/9/2024</a:t>
            </a:fld>
            <a:endParaRPr lang="en-MY"/>
          </a:p>
        </p:txBody>
      </p:sp>
      <p:sp>
        <p:nvSpPr>
          <p:cNvPr id="5" name="Footer Placeholder 4">
            <a:extLst>
              <a:ext uri="{FF2B5EF4-FFF2-40B4-BE49-F238E27FC236}">
                <a16:creationId xmlns:a16="http://schemas.microsoft.com/office/drawing/2014/main" id="{EEE84C0C-343F-BE08-DE27-118E000B672E}"/>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D6FD13CC-DDAF-143D-29F4-5AD79F7D06D4}"/>
              </a:ext>
            </a:extLst>
          </p:cNvPr>
          <p:cNvSpPr>
            <a:spLocks noGrp="1"/>
          </p:cNvSpPr>
          <p:nvPr>
            <p:ph type="sldNum" sz="quarter" idx="12"/>
          </p:nvPr>
        </p:nvSpPr>
        <p:spPr/>
        <p:txBody>
          <a:bodyPr/>
          <a:lstStyle/>
          <a:p>
            <a:fld id="{1DCE6AF9-8623-49E8-A3E7-116ABCD1E6A3}" type="slidenum">
              <a:rPr lang="en-MY" smtClean="0"/>
              <a:t>‹#›</a:t>
            </a:fld>
            <a:endParaRPr lang="en-MY"/>
          </a:p>
        </p:txBody>
      </p:sp>
    </p:spTree>
    <p:extLst>
      <p:ext uri="{BB962C8B-B14F-4D97-AF65-F5344CB8AC3E}">
        <p14:creationId xmlns:p14="http://schemas.microsoft.com/office/powerpoint/2010/main" val="2827822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2C0094-8256-6D9E-EEE0-897F93D00C2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B8EC9068-9394-4C55-8A1B-57875B016B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68BDCE63-DBE7-164F-1C89-0646ECDA3390}"/>
              </a:ext>
            </a:extLst>
          </p:cNvPr>
          <p:cNvSpPr>
            <a:spLocks noGrp="1"/>
          </p:cNvSpPr>
          <p:nvPr>
            <p:ph type="dt" sz="half" idx="10"/>
          </p:nvPr>
        </p:nvSpPr>
        <p:spPr/>
        <p:txBody>
          <a:bodyPr/>
          <a:lstStyle/>
          <a:p>
            <a:fld id="{3347B3F1-9B52-49AF-8484-CC857DF7D159}" type="datetimeFigureOut">
              <a:rPr lang="en-MY" smtClean="0"/>
              <a:t>27/9/2024</a:t>
            </a:fld>
            <a:endParaRPr lang="en-MY"/>
          </a:p>
        </p:txBody>
      </p:sp>
      <p:sp>
        <p:nvSpPr>
          <p:cNvPr id="5" name="Footer Placeholder 4">
            <a:extLst>
              <a:ext uri="{FF2B5EF4-FFF2-40B4-BE49-F238E27FC236}">
                <a16:creationId xmlns:a16="http://schemas.microsoft.com/office/drawing/2014/main" id="{1C170DA0-22E3-C241-B868-ECB95AC90ECF}"/>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1045C0CA-E2CF-5B7D-3745-53DD6567B6E4}"/>
              </a:ext>
            </a:extLst>
          </p:cNvPr>
          <p:cNvSpPr>
            <a:spLocks noGrp="1"/>
          </p:cNvSpPr>
          <p:nvPr>
            <p:ph type="sldNum" sz="quarter" idx="12"/>
          </p:nvPr>
        </p:nvSpPr>
        <p:spPr/>
        <p:txBody>
          <a:bodyPr/>
          <a:lstStyle/>
          <a:p>
            <a:fld id="{1DCE6AF9-8623-49E8-A3E7-116ABCD1E6A3}" type="slidenum">
              <a:rPr lang="en-MY" smtClean="0"/>
              <a:t>‹#›</a:t>
            </a:fld>
            <a:endParaRPr lang="en-MY"/>
          </a:p>
        </p:txBody>
      </p:sp>
    </p:spTree>
    <p:extLst>
      <p:ext uri="{BB962C8B-B14F-4D97-AF65-F5344CB8AC3E}">
        <p14:creationId xmlns:p14="http://schemas.microsoft.com/office/powerpoint/2010/main" val="30617555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BE411-4651-E95F-E307-E27D80193ED1}"/>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A415DE8C-79D8-264D-A5F3-DF79A9F13D4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D8E8F841-797C-FC5C-9506-717E370AFDC0}"/>
              </a:ext>
            </a:extLst>
          </p:cNvPr>
          <p:cNvSpPr>
            <a:spLocks noGrp="1"/>
          </p:cNvSpPr>
          <p:nvPr>
            <p:ph type="dt" sz="half" idx="10"/>
          </p:nvPr>
        </p:nvSpPr>
        <p:spPr/>
        <p:txBody>
          <a:bodyPr/>
          <a:lstStyle/>
          <a:p>
            <a:fld id="{3347B3F1-9B52-49AF-8484-CC857DF7D159}" type="datetimeFigureOut">
              <a:rPr lang="en-MY" smtClean="0"/>
              <a:t>27/9/2024</a:t>
            </a:fld>
            <a:endParaRPr lang="en-MY"/>
          </a:p>
        </p:txBody>
      </p:sp>
      <p:sp>
        <p:nvSpPr>
          <p:cNvPr id="5" name="Footer Placeholder 4">
            <a:extLst>
              <a:ext uri="{FF2B5EF4-FFF2-40B4-BE49-F238E27FC236}">
                <a16:creationId xmlns:a16="http://schemas.microsoft.com/office/drawing/2014/main" id="{BA20CC30-35E7-A0D5-B5C2-B48F9C9CEA25}"/>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621371EA-7BFA-DC07-7214-80D631F56BB7}"/>
              </a:ext>
            </a:extLst>
          </p:cNvPr>
          <p:cNvSpPr>
            <a:spLocks noGrp="1"/>
          </p:cNvSpPr>
          <p:nvPr>
            <p:ph type="sldNum" sz="quarter" idx="12"/>
          </p:nvPr>
        </p:nvSpPr>
        <p:spPr/>
        <p:txBody>
          <a:bodyPr/>
          <a:lstStyle/>
          <a:p>
            <a:fld id="{1DCE6AF9-8623-49E8-A3E7-116ABCD1E6A3}" type="slidenum">
              <a:rPr lang="en-MY" smtClean="0"/>
              <a:t>‹#›</a:t>
            </a:fld>
            <a:endParaRPr lang="en-MY"/>
          </a:p>
        </p:txBody>
      </p:sp>
    </p:spTree>
    <p:extLst>
      <p:ext uri="{BB962C8B-B14F-4D97-AF65-F5344CB8AC3E}">
        <p14:creationId xmlns:p14="http://schemas.microsoft.com/office/powerpoint/2010/main" val="2777080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6D9B4-59D6-FFDD-8BA9-2752EE7F94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182EF54F-3C2D-0B1B-58B8-18EF6B8D92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AEEBC7-53ED-464C-9CBB-60179530FFF1}"/>
              </a:ext>
            </a:extLst>
          </p:cNvPr>
          <p:cNvSpPr>
            <a:spLocks noGrp="1"/>
          </p:cNvSpPr>
          <p:nvPr>
            <p:ph type="dt" sz="half" idx="10"/>
          </p:nvPr>
        </p:nvSpPr>
        <p:spPr/>
        <p:txBody>
          <a:bodyPr/>
          <a:lstStyle/>
          <a:p>
            <a:fld id="{3347B3F1-9B52-49AF-8484-CC857DF7D159}" type="datetimeFigureOut">
              <a:rPr lang="en-MY" smtClean="0"/>
              <a:t>27/9/2024</a:t>
            </a:fld>
            <a:endParaRPr lang="en-MY"/>
          </a:p>
        </p:txBody>
      </p:sp>
      <p:sp>
        <p:nvSpPr>
          <p:cNvPr id="5" name="Footer Placeholder 4">
            <a:extLst>
              <a:ext uri="{FF2B5EF4-FFF2-40B4-BE49-F238E27FC236}">
                <a16:creationId xmlns:a16="http://schemas.microsoft.com/office/drawing/2014/main" id="{9A931795-AFF4-02E9-5E2F-495EA76B4999}"/>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B9391A99-9653-CC17-A6A9-AD4BA62F6214}"/>
              </a:ext>
            </a:extLst>
          </p:cNvPr>
          <p:cNvSpPr>
            <a:spLocks noGrp="1"/>
          </p:cNvSpPr>
          <p:nvPr>
            <p:ph type="sldNum" sz="quarter" idx="12"/>
          </p:nvPr>
        </p:nvSpPr>
        <p:spPr/>
        <p:txBody>
          <a:bodyPr/>
          <a:lstStyle/>
          <a:p>
            <a:fld id="{1DCE6AF9-8623-49E8-A3E7-116ABCD1E6A3}" type="slidenum">
              <a:rPr lang="en-MY" smtClean="0"/>
              <a:t>‹#›</a:t>
            </a:fld>
            <a:endParaRPr lang="en-MY"/>
          </a:p>
        </p:txBody>
      </p:sp>
    </p:spTree>
    <p:extLst>
      <p:ext uri="{BB962C8B-B14F-4D97-AF65-F5344CB8AC3E}">
        <p14:creationId xmlns:p14="http://schemas.microsoft.com/office/powerpoint/2010/main" val="3258468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E5A4D-450E-CC22-78FA-8A663436DDAB}"/>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44B0533A-CAA4-A664-6B4F-A0D9B1A3CB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226559D4-9FC8-392F-72D7-2524C49E26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1A3C8FDD-8223-9D29-40EF-C11574B19C6F}"/>
              </a:ext>
            </a:extLst>
          </p:cNvPr>
          <p:cNvSpPr>
            <a:spLocks noGrp="1"/>
          </p:cNvSpPr>
          <p:nvPr>
            <p:ph type="dt" sz="half" idx="10"/>
          </p:nvPr>
        </p:nvSpPr>
        <p:spPr/>
        <p:txBody>
          <a:bodyPr/>
          <a:lstStyle/>
          <a:p>
            <a:fld id="{3347B3F1-9B52-49AF-8484-CC857DF7D159}" type="datetimeFigureOut">
              <a:rPr lang="en-MY" smtClean="0"/>
              <a:t>27/9/2024</a:t>
            </a:fld>
            <a:endParaRPr lang="en-MY"/>
          </a:p>
        </p:txBody>
      </p:sp>
      <p:sp>
        <p:nvSpPr>
          <p:cNvPr id="6" name="Footer Placeholder 5">
            <a:extLst>
              <a:ext uri="{FF2B5EF4-FFF2-40B4-BE49-F238E27FC236}">
                <a16:creationId xmlns:a16="http://schemas.microsoft.com/office/drawing/2014/main" id="{33BBDF38-EBCF-5C3E-5528-F7576E6B2678}"/>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099CBB84-FFB3-B13D-806B-F4919BCE1DDE}"/>
              </a:ext>
            </a:extLst>
          </p:cNvPr>
          <p:cNvSpPr>
            <a:spLocks noGrp="1"/>
          </p:cNvSpPr>
          <p:nvPr>
            <p:ph type="sldNum" sz="quarter" idx="12"/>
          </p:nvPr>
        </p:nvSpPr>
        <p:spPr/>
        <p:txBody>
          <a:bodyPr/>
          <a:lstStyle/>
          <a:p>
            <a:fld id="{1DCE6AF9-8623-49E8-A3E7-116ABCD1E6A3}" type="slidenum">
              <a:rPr lang="en-MY" smtClean="0"/>
              <a:t>‹#›</a:t>
            </a:fld>
            <a:endParaRPr lang="en-MY"/>
          </a:p>
        </p:txBody>
      </p:sp>
    </p:spTree>
    <p:extLst>
      <p:ext uri="{BB962C8B-B14F-4D97-AF65-F5344CB8AC3E}">
        <p14:creationId xmlns:p14="http://schemas.microsoft.com/office/powerpoint/2010/main" val="3426046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67E25-8BC5-5A01-3B45-4C97430BFC45}"/>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A08C4C51-9071-2B1C-CCC7-6E24C999FD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A9111CF-1CB3-CC13-23D4-7866BCDD1C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F13EA3D9-F8D5-1C41-1576-E17CC62A2C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0CB2D5-E22D-D4C9-958B-915992EB919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3F59BC5A-A3A2-6262-E4F8-66BEFA99681D}"/>
              </a:ext>
            </a:extLst>
          </p:cNvPr>
          <p:cNvSpPr>
            <a:spLocks noGrp="1"/>
          </p:cNvSpPr>
          <p:nvPr>
            <p:ph type="dt" sz="half" idx="10"/>
          </p:nvPr>
        </p:nvSpPr>
        <p:spPr/>
        <p:txBody>
          <a:bodyPr/>
          <a:lstStyle/>
          <a:p>
            <a:fld id="{3347B3F1-9B52-49AF-8484-CC857DF7D159}" type="datetimeFigureOut">
              <a:rPr lang="en-MY" smtClean="0"/>
              <a:t>27/9/2024</a:t>
            </a:fld>
            <a:endParaRPr lang="en-MY"/>
          </a:p>
        </p:txBody>
      </p:sp>
      <p:sp>
        <p:nvSpPr>
          <p:cNvPr id="8" name="Footer Placeholder 7">
            <a:extLst>
              <a:ext uri="{FF2B5EF4-FFF2-40B4-BE49-F238E27FC236}">
                <a16:creationId xmlns:a16="http://schemas.microsoft.com/office/drawing/2014/main" id="{DA1E7085-70AF-68D4-747B-8D61A9E9762C}"/>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E0388809-5D59-AC5B-CDC7-DB44970CB646}"/>
              </a:ext>
            </a:extLst>
          </p:cNvPr>
          <p:cNvSpPr>
            <a:spLocks noGrp="1"/>
          </p:cNvSpPr>
          <p:nvPr>
            <p:ph type="sldNum" sz="quarter" idx="12"/>
          </p:nvPr>
        </p:nvSpPr>
        <p:spPr/>
        <p:txBody>
          <a:bodyPr/>
          <a:lstStyle/>
          <a:p>
            <a:fld id="{1DCE6AF9-8623-49E8-A3E7-116ABCD1E6A3}" type="slidenum">
              <a:rPr lang="en-MY" smtClean="0"/>
              <a:t>‹#›</a:t>
            </a:fld>
            <a:endParaRPr lang="en-MY"/>
          </a:p>
        </p:txBody>
      </p:sp>
    </p:spTree>
    <p:extLst>
      <p:ext uri="{BB962C8B-B14F-4D97-AF65-F5344CB8AC3E}">
        <p14:creationId xmlns:p14="http://schemas.microsoft.com/office/powerpoint/2010/main" val="16115002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48210-F047-661E-6669-3F70712CBCFD}"/>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7B122244-9C20-A94D-C42E-3CB0587F41F5}"/>
              </a:ext>
            </a:extLst>
          </p:cNvPr>
          <p:cNvSpPr>
            <a:spLocks noGrp="1"/>
          </p:cNvSpPr>
          <p:nvPr>
            <p:ph type="dt" sz="half" idx="10"/>
          </p:nvPr>
        </p:nvSpPr>
        <p:spPr/>
        <p:txBody>
          <a:bodyPr/>
          <a:lstStyle/>
          <a:p>
            <a:fld id="{3347B3F1-9B52-49AF-8484-CC857DF7D159}" type="datetimeFigureOut">
              <a:rPr lang="en-MY" smtClean="0"/>
              <a:t>27/9/2024</a:t>
            </a:fld>
            <a:endParaRPr lang="en-MY"/>
          </a:p>
        </p:txBody>
      </p:sp>
      <p:sp>
        <p:nvSpPr>
          <p:cNvPr id="4" name="Footer Placeholder 3">
            <a:extLst>
              <a:ext uri="{FF2B5EF4-FFF2-40B4-BE49-F238E27FC236}">
                <a16:creationId xmlns:a16="http://schemas.microsoft.com/office/drawing/2014/main" id="{DC041A62-BAE9-308E-A893-6FA8D281E84E}"/>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2EF15079-3DCF-F7D9-AF66-FEEF3E80D04A}"/>
              </a:ext>
            </a:extLst>
          </p:cNvPr>
          <p:cNvSpPr>
            <a:spLocks noGrp="1"/>
          </p:cNvSpPr>
          <p:nvPr>
            <p:ph type="sldNum" sz="quarter" idx="12"/>
          </p:nvPr>
        </p:nvSpPr>
        <p:spPr/>
        <p:txBody>
          <a:bodyPr/>
          <a:lstStyle/>
          <a:p>
            <a:fld id="{1DCE6AF9-8623-49E8-A3E7-116ABCD1E6A3}" type="slidenum">
              <a:rPr lang="en-MY" smtClean="0"/>
              <a:t>‹#›</a:t>
            </a:fld>
            <a:endParaRPr lang="en-MY"/>
          </a:p>
        </p:txBody>
      </p:sp>
    </p:spTree>
    <p:extLst>
      <p:ext uri="{BB962C8B-B14F-4D97-AF65-F5344CB8AC3E}">
        <p14:creationId xmlns:p14="http://schemas.microsoft.com/office/powerpoint/2010/main" val="322341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4DCB8E-B1C4-8CFA-606D-104C6B0DDA50}"/>
              </a:ext>
            </a:extLst>
          </p:cNvPr>
          <p:cNvSpPr>
            <a:spLocks noGrp="1"/>
          </p:cNvSpPr>
          <p:nvPr>
            <p:ph type="dt" sz="half" idx="10"/>
          </p:nvPr>
        </p:nvSpPr>
        <p:spPr/>
        <p:txBody>
          <a:bodyPr/>
          <a:lstStyle/>
          <a:p>
            <a:fld id="{3347B3F1-9B52-49AF-8484-CC857DF7D159}" type="datetimeFigureOut">
              <a:rPr lang="en-MY" smtClean="0"/>
              <a:t>27/9/2024</a:t>
            </a:fld>
            <a:endParaRPr lang="en-MY"/>
          </a:p>
        </p:txBody>
      </p:sp>
      <p:sp>
        <p:nvSpPr>
          <p:cNvPr id="3" name="Footer Placeholder 2">
            <a:extLst>
              <a:ext uri="{FF2B5EF4-FFF2-40B4-BE49-F238E27FC236}">
                <a16:creationId xmlns:a16="http://schemas.microsoft.com/office/drawing/2014/main" id="{59B8EEE0-6189-20C8-7EF3-842881A22474}"/>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18F0589D-488F-07CC-52E3-36C19DB08E8D}"/>
              </a:ext>
            </a:extLst>
          </p:cNvPr>
          <p:cNvSpPr>
            <a:spLocks noGrp="1"/>
          </p:cNvSpPr>
          <p:nvPr>
            <p:ph type="sldNum" sz="quarter" idx="12"/>
          </p:nvPr>
        </p:nvSpPr>
        <p:spPr/>
        <p:txBody>
          <a:bodyPr/>
          <a:lstStyle/>
          <a:p>
            <a:fld id="{1DCE6AF9-8623-49E8-A3E7-116ABCD1E6A3}" type="slidenum">
              <a:rPr lang="en-MY" smtClean="0"/>
              <a:t>‹#›</a:t>
            </a:fld>
            <a:endParaRPr lang="en-MY"/>
          </a:p>
        </p:txBody>
      </p:sp>
    </p:spTree>
    <p:extLst>
      <p:ext uri="{BB962C8B-B14F-4D97-AF65-F5344CB8AC3E}">
        <p14:creationId xmlns:p14="http://schemas.microsoft.com/office/powerpoint/2010/main" val="702554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975A7-3C07-B69F-41B5-3EBCCEBEFB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2E0E6451-A632-28C8-C281-658B4DE918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1A7EAFA9-5B62-9C16-BA59-ED25B6179A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3E88F5-4C69-A838-7173-C6820897F994}"/>
              </a:ext>
            </a:extLst>
          </p:cNvPr>
          <p:cNvSpPr>
            <a:spLocks noGrp="1"/>
          </p:cNvSpPr>
          <p:nvPr>
            <p:ph type="dt" sz="half" idx="10"/>
          </p:nvPr>
        </p:nvSpPr>
        <p:spPr/>
        <p:txBody>
          <a:bodyPr/>
          <a:lstStyle/>
          <a:p>
            <a:fld id="{3347B3F1-9B52-49AF-8484-CC857DF7D159}" type="datetimeFigureOut">
              <a:rPr lang="en-MY" smtClean="0"/>
              <a:t>27/9/2024</a:t>
            </a:fld>
            <a:endParaRPr lang="en-MY"/>
          </a:p>
        </p:txBody>
      </p:sp>
      <p:sp>
        <p:nvSpPr>
          <p:cNvPr id="6" name="Footer Placeholder 5">
            <a:extLst>
              <a:ext uri="{FF2B5EF4-FFF2-40B4-BE49-F238E27FC236}">
                <a16:creationId xmlns:a16="http://schemas.microsoft.com/office/drawing/2014/main" id="{54482471-4941-27D1-F0A6-398C571CD312}"/>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D30A65D2-E436-54F9-1DDF-54FD36980E16}"/>
              </a:ext>
            </a:extLst>
          </p:cNvPr>
          <p:cNvSpPr>
            <a:spLocks noGrp="1"/>
          </p:cNvSpPr>
          <p:nvPr>
            <p:ph type="sldNum" sz="quarter" idx="12"/>
          </p:nvPr>
        </p:nvSpPr>
        <p:spPr/>
        <p:txBody>
          <a:bodyPr/>
          <a:lstStyle/>
          <a:p>
            <a:fld id="{1DCE6AF9-8623-49E8-A3E7-116ABCD1E6A3}" type="slidenum">
              <a:rPr lang="en-MY" smtClean="0"/>
              <a:t>‹#›</a:t>
            </a:fld>
            <a:endParaRPr lang="en-MY"/>
          </a:p>
        </p:txBody>
      </p:sp>
    </p:spTree>
    <p:extLst>
      <p:ext uri="{BB962C8B-B14F-4D97-AF65-F5344CB8AC3E}">
        <p14:creationId xmlns:p14="http://schemas.microsoft.com/office/powerpoint/2010/main" val="3450623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B13C6-CADD-0188-3CBD-F32DA03528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1212DF9D-5B68-42E0-4632-9159283B8A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1BE0675D-4346-CB2B-C471-FEDAEB9101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918111-C205-0410-A839-349DA6F843D2}"/>
              </a:ext>
            </a:extLst>
          </p:cNvPr>
          <p:cNvSpPr>
            <a:spLocks noGrp="1"/>
          </p:cNvSpPr>
          <p:nvPr>
            <p:ph type="dt" sz="half" idx="10"/>
          </p:nvPr>
        </p:nvSpPr>
        <p:spPr/>
        <p:txBody>
          <a:bodyPr/>
          <a:lstStyle/>
          <a:p>
            <a:fld id="{3347B3F1-9B52-49AF-8484-CC857DF7D159}" type="datetimeFigureOut">
              <a:rPr lang="en-MY" smtClean="0"/>
              <a:t>27/9/2024</a:t>
            </a:fld>
            <a:endParaRPr lang="en-MY"/>
          </a:p>
        </p:txBody>
      </p:sp>
      <p:sp>
        <p:nvSpPr>
          <p:cNvPr id="6" name="Footer Placeholder 5">
            <a:extLst>
              <a:ext uri="{FF2B5EF4-FFF2-40B4-BE49-F238E27FC236}">
                <a16:creationId xmlns:a16="http://schemas.microsoft.com/office/drawing/2014/main" id="{88F2F017-0F2F-B67B-4523-FF5BD196B2ED}"/>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EEE02C74-3280-A28F-089E-D678E22A5143}"/>
              </a:ext>
            </a:extLst>
          </p:cNvPr>
          <p:cNvSpPr>
            <a:spLocks noGrp="1"/>
          </p:cNvSpPr>
          <p:nvPr>
            <p:ph type="sldNum" sz="quarter" idx="12"/>
          </p:nvPr>
        </p:nvSpPr>
        <p:spPr/>
        <p:txBody>
          <a:bodyPr/>
          <a:lstStyle/>
          <a:p>
            <a:fld id="{1DCE6AF9-8623-49E8-A3E7-116ABCD1E6A3}" type="slidenum">
              <a:rPr lang="en-MY" smtClean="0"/>
              <a:t>‹#›</a:t>
            </a:fld>
            <a:endParaRPr lang="en-MY"/>
          </a:p>
        </p:txBody>
      </p:sp>
    </p:spTree>
    <p:extLst>
      <p:ext uri="{BB962C8B-B14F-4D97-AF65-F5344CB8AC3E}">
        <p14:creationId xmlns:p14="http://schemas.microsoft.com/office/powerpoint/2010/main" val="966788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1BAD08-635F-BC0E-E8C2-DEAF666D89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21327E06-911C-B01C-0528-22A4D96C48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9473A4FF-22AB-DBA0-CFC3-6DBE6D588B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47B3F1-9B52-49AF-8484-CC857DF7D159}" type="datetimeFigureOut">
              <a:rPr lang="en-MY" smtClean="0"/>
              <a:t>27/9/2024</a:t>
            </a:fld>
            <a:endParaRPr lang="en-MY"/>
          </a:p>
        </p:txBody>
      </p:sp>
      <p:sp>
        <p:nvSpPr>
          <p:cNvPr id="5" name="Footer Placeholder 4">
            <a:extLst>
              <a:ext uri="{FF2B5EF4-FFF2-40B4-BE49-F238E27FC236}">
                <a16:creationId xmlns:a16="http://schemas.microsoft.com/office/drawing/2014/main" id="{8E42C346-C195-3B7E-01CE-E47BF7EF45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id="{70336162-984D-EE40-24DB-F846DB7E15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CE6AF9-8623-49E8-A3E7-116ABCD1E6A3}" type="slidenum">
              <a:rPr lang="en-MY" smtClean="0"/>
              <a:t>‹#›</a:t>
            </a:fld>
            <a:endParaRPr lang="en-MY"/>
          </a:p>
        </p:txBody>
      </p:sp>
    </p:spTree>
    <p:extLst>
      <p:ext uri="{BB962C8B-B14F-4D97-AF65-F5344CB8AC3E}">
        <p14:creationId xmlns:p14="http://schemas.microsoft.com/office/powerpoint/2010/main" val="1348974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digital-geography.com/fme-and-talend-etl-tools-for-your-spatial-data/" TargetMode="External"/><Relationship Id="rId7" Type="http://schemas.openxmlformats.org/officeDocument/2006/relationships/hyperlink" Target="https://cloud.google.com/bigquery/docs/reservations-intro" TargetMode="External"/><Relationship Id="rId2" Type="http://schemas.openxmlformats.org/officeDocument/2006/relationships/hyperlink" Target="http://bekwam.blogspot.com/2011/02/staging-data-for-etl-processing-with.html" TargetMode="External"/><Relationship Id="rId1" Type="http://schemas.openxmlformats.org/officeDocument/2006/relationships/slideLayout" Target="../slideLayouts/slideLayout2.xml"/><Relationship Id="rId6" Type="http://schemas.openxmlformats.org/officeDocument/2006/relationships/hyperlink" Target="https://kai-waehner.medium.com/data-streaming-for-data-ingestion-into-the-data-warehouse-and-data-lake-6a1bdd39226c" TargetMode="External"/><Relationship Id="rId5" Type="http://schemas.openxmlformats.org/officeDocument/2006/relationships/hyperlink" Target="https://www.protecto.ai/blog/understanding-modern-data-stack" TargetMode="External"/><Relationship Id="rId4" Type="http://schemas.openxmlformats.org/officeDocument/2006/relationships/hyperlink" Target="https://www.javatpoint.com/talend-centralizing-excel-file-metadata"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0C6944-E095-5BA1-F1F9-3EFCD4A7AD15}"/>
              </a:ext>
            </a:extLst>
          </p:cNvPr>
          <p:cNvSpPr>
            <a:spLocks noGrp="1"/>
          </p:cNvSpPr>
          <p:nvPr>
            <p:ph type="ctrTitle"/>
          </p:nvPr>
        </p:nvSpPr>
        <p:spPr>
          <a:xfrm>
            <a:off x="4654296" y="329184"/>
            <a:ext cx="6894576" cy="1783080"/>
          </a:xfrm>
        </p:spPr>
        <p:txBody>
          <a:bodyPr vert="horz" lIns="91440" tIns="45720" rIns="91440" bIns="45720" rtlCol="0" anchor="b">
            <a:normAutofit/>
          </a:bodyPr>
          <a:lstStyle/>
          <a:p>
            <a:pPr algn="l"/>
            <a:r>
              <a:rPr lang="en-US" sz="5400"/>
              <a:t>Chapter 5</a:t>
            </a:r>
          </a:p>
        </p:txBody>
      </p:sp>
      <p:pic>
        <p:nvPicPr>
          <p:cNvPr id="5" name="Picture 4" descr="Close-up of hopscotch on a sidewalk">
            <a:extLst>
              <a:ext uri="{FF2B5EF4-FFF2-40B4-BE49-F238E27FC236}">
                <a16:creationId xmlns:a16="http://schemas.microsoft.com/office/drawing/2014/main" id="{C13E19F1-D321-3935-7EC7-DC8D5A7CC206}"/>
              </a:ext>
            </a:extLst>
          </p:cNvPr>
          <p:cNvPicPr>
            <a:picLocks noChangeAspect="1"/>
          </p:cNvPicPr>
          <p:nvPr/>
        </p:nvPicPr>
        <p:blipFill rotWithShape="1">
          <a:blip r:embed="rId2"/>
          <a:srcRect l="30996" r="29560" b="-2"/>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9AC008D3-51C5-0A11-5A25-2BA78CA6FAD8}"/>
              </a:ext>
            </a:extLst>
          </p:cNvPr>
          <p:cNvSpPr>
            <a:spLocks noGrp="1"/>
          </p:cNvSpPr>
          <p:nvPr>
            <p:ph type="subTitle" idx="1"/>
          </p:nvPr>
        </p:nvSpPr>
        <p:spPr>
          <a:xfrm>
            <a:off x="4654296" y="2706624"/>
            <a:ext cx="6894576" cy="3483864"/>
          </a:xfrm>
        </p:spPr>
        <p:txBody>
          <a:bodyPr vert="horz" lIns="91440" tIns="45720" rIns="91440" bIns="45720" rtlCol="0">
            <a:normAutofit/>
          </a:bodyPr>
          <a:lstStyle/>
          <a:p>
            <a:pPr algn="l"/>
            <a:r>
              <a:rPr lang="en-MY" sz="2200" dirty="0"/>
              <a:t>Modern Data Warehouse Architecture and Infrastructure: Cloud and Hybrid Approaches</a:t>
            </a:r>
            <a:endParaRPr lang="en-US" sz="2200" dirty="0"/>
          </a:p>
          <a:p>
            <a:pPr algn="l"/>
            <a:r>
              <a:rPr lang="en-US" sz="2200" dirty="0" err="1"/>
              <a:t>Teh</a:t>
            </a:r>
            <a:r>
              <a:rPr lang="en-US" sz="2200" dirty="0"/>
              <a:t> Ying Wah</a:t>
            </a:r>
          </a:p>
          <a:p>
            <a:pPr algn="l"/>
            <a:r>
              <a:rPr lang="en-US" sz="2200" dirty="0"/>
              <a:t>University of Malaya</a:t>
            </a:r>
          </a:p>
          <a:p>
            <a:pPr algn="l"/>
            <a:r>
              <a:rPr lang="en-US" sz="2200" dirty="0"/>
              <a:t>tehyw@um.edu.my</a:t>
            </a:r>
          </a:p>
          <a:p>
            <a:pPr indent="-228600" algn="l">
              <a:buFont typeface="Arial" panose="020B0604020202020204" pitchFamily="34" charset="0"/>
              <a:buChar char="•"/>
            </a:pPr>
            <a:endParaRPr lang="en-US" sz="2200" dirty="0"/>
          </a:p>
        </p:txBody>
      </p:sp>
    </p:spTree>
    <p:extLst>
      <p:ext uri="{BB962C8B-B14F-4D97-AF65-F5344CB8AC3E}">
        <p14:creationId xmlns:p14="http://schemas.microsoft.com/office/powerpoint/2010/main" val="2674326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EC5251-7283-6C76-92AE-66063D88F3CB}"/>
              </a:ext>
            </a:extLst>
          </p:cNvPr>
          <p:cNvSpPr>
            <a:spLocks noGrp="1"/>
          </p:cNvSpPr>
          <p:nvPr>
            <p:ph type="title"/>
          </p:nvPr>
        </p:nvSpPr>
        <p:spPr>
          <a:xfrm>
            <a:off x="4654296" y="329184"/>
            <a:ext cx="6894576" cy="1783080"/>
          </a:xfrm>
        </p:spPr>
        <p:txBody>
          <a:bodyPr anchor="b">
            <a:normAutofit/>
          </a:bodyPr>
          <a:lstStyle/>
          <a:p>
            <a:r>
              <a:rPr lang="en-MY" sz="5400"/>
              <a:t>Talend Data Integration </a:t>
            </a:r>
          </a:p>
        </p:txBody>
      </p:sp>
      <p:pic>
        <p:nvPicPr>
          <p:cNvPr id="5" name="Picture 4" descr="Blue blocks and networks technology background">
            <a:extLst>
              <a:ext uri="{FF2B5EF4-FFF2-40B4-BE49-F238E27FC236}">
                <a16:creationId xmlns:a16="http://schemas.microsoft.com/office/drawing/2014/main" id="{9FBF5827-525E-E3DD-5481-E973AFAF6627}"/>
              </a:ext>
            </a:extLst>
          </p:cNvPr>
          <p:cNvPicPr>
            <a:picLocks noChangeAspect="1"/>
          </p:cNvPicPr>
          <p:nvPr/>
        </p:nvPicPr>
        <p:blipFill rotWithShape="1">
          <a:blip r:embed="rId2"/>
          <a:srcRect l="17925" r="48836" b="-446"/>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0523B92-2DF4-93B2-B465-58E443F22DD5}"/>
              </a:ext>
            </a:extLst>
          </p:cNvPr>
          <p:cNvSpPr>
            <a:spLocks noGrp="1"/>
          </p:cNvSpPr>
          <p:nvPr>
            <p:ph idx="1"/>
          </p:nvPr>
        </p:nvSpPr>
        <p:spPr>
          <a:xfrm>
            <a:off x="4654296" y="2706624"/>
            <a:ext cx="6894576" cy="3483864"/>
          </a:xfrm>
        </p:spPr>
        <p:txBody>
          <a:bodyPr>
            <a:noAutofit/>
          </a:bodyPr>
          <a:lstStyle/>
          <a:p>
            <a:r>
              <a:rPr lang="en-MY" dirty="0"/>
              <a:t>Talend, a leading data integration and data management platform, plays a crucial role in modern data warehouse architecture and infrastructure. </a:t>
            </a:r>
          </a:p>
          <a:p>
            <a:r>
              <a:rPr lang="en-MY" dirty="0"/>
              <a:t>When it comes to implementing the layer concept in a data warehouse, Talend offers a variety of tools and features that align with the different layers of a typical data warehouse architecture.</a:t>
            </a:r>
          </a:p>
        </p:txBody>
      </p:sp>
    </p:spTree>
    <p:extLst>
      <p:ext uri="{BB962C8B-B14F-4D97-AF65-F5344CB8AC3E}">
        <p14:creationId xmlns:p14="http://schemas.microsoft.com/office/powerpoint/2010/main" val="3659786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033645-F1F0-50D4-1F63-D1CE6551392B}"/>
              </a:ext>
            </a:extLst>
          </p:cNvPr>
          <p:cNvSpPr>
            <a:spLocks noGrp="1"/>
          </p:cNvSpPr>
          <p:nvPr>
            <p:ph type="title"/>
          </p:nvPr>
        </p:nvSpPr>
        <p:spPr>
          <a:xfrm>
            <a:off x="4654296" y="329184"/>
            <a:ext cx="6894576" cy="1783080"/>
          </a:xfrm>
        </p:spPr>
        <p:txBody>
          <a:bodyPr anchor="b">
            <a:normAutofit/>
          </a:bodyPr>
          <a:lstStyle/>
          <a:p>
            <a:r>
              <a:rPr lang="en-MY" sz="5400" dirty="0"/>
              <a:t>1. Talend -Source Layer</a:t>
            </a:r>
          </a:p>
        </p:txBody>
      </p:sp>
      <p:pic>
        <p:nvPicPr>
          <p:cNvPr id="5" name="Picture 4">
            <a:extLst>
              <a:ext uri="{FF2B5EF4-FFF2-40B4-BE49-F238E27FC236}">
                <a16:creationId xmlns:a16="http://schemas.microsoft.com/office/drawing/2014/main" id="{FA7E1C3F-E796-0E51-5D00-3B8050144B34}"/>
              </a:ext>
            </a:extLst>
          </p:cNvPr>
          <p:cNvPicPr>
            <a:picLocks noChangeAspect="1"/>
          </p:cNvPicPr>
          <p:nvPr/>
        </p:nvPicPr>
        <p:blipFill rotWithShape="1">
          <a:blip r:embed="rId2"/>
          <a:srcRect l="16816" r="49945"/>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3E8C8AA-2845-E193-94C0-000E25CE25DA}"/>
              </a:ext>
            </a:extLst>
          </p:cNvPr>
          <p:cNvSpPr>
            <a:spLocks noGrp="1"/>
          </p:cNvSpPr>
          <p:nvPr>
            <p:ph idx="1"/>
          </p:nvPr>
        </p:nvSpPr>
        <p:spPr>
          <a:xfrm>
            <a:off x="4654296" y="2706624"/>
            <a:ext cx="6894576" cy="3483864"/>
          </a:xfrm>
        </p:spPr>
        <p:txBody>
          <a:bodyPr>
            <a:normAutofit fontScale="92500" lnSpcReduction="10000"/>
          </a:bodyPr>
          <a:lstStyle/>
          <a:p>
            <a:r>
              <a:rPr lang="en-MY" sz="3200" dirty="0"/>
              <a:t>Connectivity: Talend provides connectors to a vast number of source systems, including databases, flat files, cloud-based data sources, ERPs, CRMs, and many other systems.</a:t>
            </a:r>
          </a:p>
          <a:p>
            <a:r>
              <a:rPr lang="en-MY" sz="3200" dirty="0"/>
              <a:t>Data Extraction: Talend can extract data from these sources and move it to the staging area of the data warehouse.</a:t>
            </a:r>
          </a:p>
        </p:txBody>
      </p:sp>
    </p:spTree>
    <p:extLst>
      <p:ext uri="{BB962C8B-B14F-4D97-AF65-F5344CB8AC3E}">
        <p14:creationId xmlns:p14="http://schemas.microsoft.com/office/powerpoint/2010/main" val="2538956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5723B5-785B-E5B7-2FD6-6EAE70E660AC}"/>
              </a:ext>
            </a:extLst>
          </p:cNvPr>
          <p:cNvSpPr>
            <a:spLocks noGrp="1"/>
          </p:cNvSpPr>
          <p:nvPr>
            <p:ph type="title"/>
          </p:nvPr>
        </p:nvSpPr>
        <p:spPr>
          <a:xfrm>
            <a:off x="793662" y="386930"/>
            <a:ext cx="10066122" cy="1298448"/>
          </a:xfrm>
        </p:spPr>
        <p:txBody>
          <a:bodyPr anchor="b">
            <a:normAutofit/>
          </a:bodyPr>
          <a:lstStyle/>
          <a:p>
            <a:r>
              <a:rPr lang="en-MY" sz="4800" dirty="0"/>
              <a:t>2. Talend - Staging Layer [1]</a:t>
            </a:r>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272E969-7FB6-0835-EE8A-F99957FA773A}"/>
              </a:ext>
            </a:extLst>
          </p:cNvPr>
          <p:cNvSpPr>
            <a:spLocks noGrp="1"/>
          </p:cNvSpPr>
          <p:nvPr>
            <p:ph idx="1"/>
          </p:nvPr>
        </p:nvSpPr>
        <p:spPr>
          <a:xfrm>
            <a:off x="793661" y="2599509"/>
            <a:ext cx="4530898" cy="3639450"/>
          </a:xfrm>
        </p:spPr>
        <p:txBody>
          <a:bodyPr anchor="ctr">
            <a:normAutofit/>
          </a:bodyPr>
          <a:lstStyle/>
          <a:p>
            <a:r>
              <a:rPr lang="en-MY" sz="2400" dirty="0"/>
              <a:t>Temporary Storage: Talend can load extracted data into a staging area. This layer temporarily holds raw data from source systems, enabling further transformation.</a:t>
            </a:r>
          </a:p>
          <a:p>
            <a:r>
              <a:rPr lang="en-MY" sz="2400" dirty="0"/>
              <a:t>Data Quality Checks: Using Talend, you can perform initial data quality checks to identify missing or inconsistent data.</a:t>
            </a:r>
          </a:p>
        </p:txBody>
      </p:sp>
      <p:pic>
        <p:nvPicPr>
          <p:cNvPr id="5" name="Picture 4">
            <a:extLst>
              <a:ext uri="{FF2B5EF4-FFF2-40B4-BE49-F238E27FC236}">
                <a16:creationId xmlns:a16="http://schemas.microsoft.com/office/drawing/2014/main" id="{86A52240-1BB4-F513-DC8A-4E4CD2C1FA4B}"/>
              </a:ext>
            </a:extLst>
          </p:cNvPr>
          <p:cNvPicPr>
            <a:picLocks noChangeAspect="1"/>
          </p:cNvPicPr>
          <p:nvPr/>
        </p:nvPicPr>
        <p:blipFill>
          <a:blip r:embed="rId2"/>
          <a:stretch>
            <a:fillRect/>
          </a:stretch>
        </p:blipFill>
        <p:spPr>
          <a:xfrm>
            <a:off x="5911532" y="3281026"/>
            <a:ext cx="5150277" cy="2120702"/>
          </a:xfrm>
          <a:prstGeom prst="rect">
            <a:avLst/>
          </a:prstGeom>
        </p:spPr>
      </p:pic>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0122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C57A12-DCE4-ADD0-CA5E-53CE282ED239}"/>
              </a:ext>
            </a:extLst>
          </p:cNvPr>
          <p:cNvSpPr>
            <a:spLocks noGrp="1"/>
          </p:cNvSpPr>
          <p:nvPr>
            <p:ph type="title"/>
          </p:nvPr>
        </p:nvSpPr>
        <p:spPr>
          <a:xfrm>
            <a:off x="630936" y="639520"/>
            <a:ext cx="3429000" cy="1719072"/>
          </a:xfrm>
        </p:spPr>
        <p:txBody>
          <a:bodyPr anchor="b">
            <a:normAutofit/>
          </a:bodyPr>
          <a:lstStyle/>
          <a:p>
            <a:r>
              <a:rPr lang="en-MY" sz="5400"/>
              <a:t>3. ETL Layer [2]</a:t>
            </a:r>
          </a:p>
        </p:txBody>
      </p:sp>
      <p:sp>
        <p:nvSpPr>
          <p:cNvPr id="19"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699FD96-32B9-805A-45F9-A19E1CEB0621}"/>
              </a:ext>
            </a:extLst>
          </p:cNvPr>
          <p:cNvSpPr>
            <a:spLocks noGrp="1"/>
          </p:cNvSpPr>
          <p:nvPr>
            <p:ph idx="1"/>
          </p:nvPr>
        </p:nvSpPr>
        <p:spPr>
          <a:xfrm>
            <a:off x="630936" y="2807208"/>
            <a:ext cx="3429000" cy="3410712"/>
          </a:xfrm>
        </p:spPr>
        <p:txBody>
          <a:bodyPr anchor="t">
            <a:normAutofit lnSpcReduction="10000"/>
          </a:bodyPr>
          <a:lstStyle/>
          <a:p>
            <a:r>
              <a:rPr lang="en-MY" dirty="0"/>
              <a:t>Definition: Where Extraction, Transformation, and Loading of data take place.</a:t>
            </a:r>
          </a:p>
          <a:p>
            <a:r>
              <a:rPr lang="en-MY" dirty="0"/>
              <a:t>Components: ETL tools like Informatica, Apache </a:t>
            </a:r>
            <a:r>
              <a:rPr lang="en-MY" dirty="0" err="1"/>
              <a:t>Nifi</a:t>
            </a:r>
            <a:r>
              <a:rPr lang="en-MY" dirty="0"/>
              <a:t>, Talend, etc.</a:t>
            </a:r>
          </a:p>
          <a:p>
            <a:endParaRPr lang="en-MY" sz="2200" dirty="0"/>
          </a:p>
        </p:txBody>
      </p:sp>
      <p:pic>
        <p:nvPicPr>
          <p:cNvPr id="5" name="Picture 4">
            <a:extLst>
              <a:ext uri="{FF2B5EF4-FFF2-40B4-BE49-F238E27FC236}">
                <a16:creationId xmlns:a16="http://schemas.microsoft.com/office/drawing/2014/main" id="{5DF97C6E-21CA-587F-494A-02B1A974DE73}"/>
              </a:ext>
            </a:extLst>
          </p:cNvPr>
          <p:cNvPicPr>
            <a:picLocks noChangeAspect="1"/>
          </p:cNvPicPr>
          <p:nvPr/>
        </p:nvPicPr>
        <p:blipFill>
          <a:blip r:embed="rId2"/>
          <a:stretch>
            <a:fillRect/>
          </a:stretch>
        </p:blipFill>
        <p:spPr>
          <a:xfrm>
            <a:off x="4654296" y="2254359"/>
            <a:ext cx="6903720" cy="2349282"/>
          </a:xfrm>
          <a:prstGeom prst="rect">
            <a:avLst/>
          </a:prstGeom>
        </p:spPr>
      </p:pic>
    </p:spTree>
    <p:extLst>
      <p:ext uri="{BB962C8B-B14F-4D97-AF65-F5344CB8AC3E}">
        <p14:creationId xmlns:p14="http://schemas.microsoft.com/office/powerpoint/2010/main" val="2252240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E2C38B-D184-F9FC-2580-6172806D901B}"/>
              </a:ext>
            </a:extLst>
          </p:cNvPr>
          <p:cNvSpPr>
            <a:spLocks noGrp="1"/>
          </p:cNvSpPr>
          <p:nvPr>
            <p:ph type="title"/>
          </p:nvPr>
        </p:nvSpPr>
        <p:spPr>
          <a:xfrm>
            <a:off x="4553733" y="548464"/>
            <a:ext cx="6798541" cy="1675623"/>
          </a:xfrm>
        </p:spPr>
        <p:txBody>
          <a:bodyPr anchor="b">
            <a:normAutofit/>
          </a:bodyPr>
          <a:lstStyle/>
          <a:p>
            <a:r>
              <a:rPr lang="en-MY" sz="4000"/>
              <a:t>4. Data Storage Layer</a:t>
            </a:r>
          </a:p>
        </p:txBody>
      </p:sp>
      <p:pic>
        <p:nvPicPr>
          <p:cNvPr id="6" name="Picture 5">
            <a:extLst>
              <a:ext uri="{FF2B5EF4-FFF2-40B4-BE49-F238E27FC236}">
                <a16:creationId xmlns:a16="http://schemas.microsoft.com/office/drawing/2014/main" id="{7C3990C1-CCD2-9670-B16D-0A06316D312C}"/>
              </a:ext>
            </a:extLst>
          </p:cNvPr>
          <p:cNvPicPr>
            <a:picLocks noChangeAspect="1"/>
          </p:cNvPicPr>
          <p:nvPr/>
        </p:nvPicPr>
        <p:blipFill rotWithShape="1">
          <a:blip r:embed="rId2"/>
          <a:srcRect l="28436" r="30718" b="-1"/>
          <a:stretch/>
        </p:blipFill>
        <p:spPr>
          <a:xfrm>
            <a:off x="1" y="10"/>
            <a:ext cx="4196496" cy="6857990"/>
          </a:xfrm>
          <a:prstGeom prst="rect">
            <a:avLst/>
          </a:prstGeom>
          <a:effectLst/>
        </p:spPr>
      </p:pic>
      <p:graphicFrame>
        <p:nvGraphicFramePr>
          <p:cNvPr id="5" name="Content Placeholder 2">
            <a:extLst>
              <a:ext uri="{FF2B5EF4-FFF2-40B4-BE49-F238E27FC236}">
                <a16:creationId xmlns:a16="http://schemas.microsoft.com/office/drawing/2014/main" id="{A2D7DEC1-1412-EAB9-2059-61F76DB15567}"/>
              </a:ext>
            </a:extLst>
          </p:cNvPr>
          <p:cNvGraphicFramePr>
            <a:graphicFrameLocks noGrp="1"/>
          </p:cNvGraphicFramePr>
          <p:nvPr>
            <p:ph idx="1"/>
            <p:extLst>
              <p:ext uri="{D42A27DB-BD31-4B8C-83A1-F6EECF244321}">
                <p14:modId xmlns:p14="http://schemas.microsoft.com/office/powerpoint/2010/main" val="3930875994"/>
              </p:ext>
            </p:extLst>
          </p:nvPr>
        </p:nvGraphicFramePr>
        <p:xfrm>
          <a:off x="4553734" y="2409830"/>
          <a:ext cx="6798539" cy="37052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45950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D17872-0937-BCE3-DA29-A4E2AEC48378}"/>
              </a:ext>
            </a:extLst>
          </p:cNvPr>
          <p:cNvSpPr>
            <a:spLocks noGrp="1"/>
          </p:cNvSpPr>
          <p:nvPr>
            <p:ph type="title"/>
          </p:nvPr>
        </p:nvSpPr>
        <p:spPr>
          <a:xfrm>
            <a:off x="4553733" y="548464"/>
            <a:ext cx="6798541" cy="1675623"/>
          </a:xfrm>
        </p:spPr>
        <p:txBody>
          <a:bodyPr anchor="b">
            <a:normAutofit/>
          </a:bodyPr>
          <a:lstStyle/>
          <a:p>
            <a:r>
              <a:rPr lang="en-MY" sz="4000"/>
              <a:t>5. Data Presentation Layer</a:t>
            </a:r>
          </a:p>
        </p:txBody>
      </p:sp>
      <p:pic>
        <p:nvPicPr>
          <p:cNvPr id="6" name="Picture 5">
            <a:extLst>
              <a:ext uri="{FF2B5EF4-FFF2-40B4-BE49-F238E27FC236}">
                <a16:creationId xmlns:a16="http://schemas.microsoft.com/office/drawing/2014/main" id="{536D6556-BCB8-024A-253F-EC218EAC02B6}"/>
              </a:ext>
            </a:extLst>
          </p:cNvPr>
          <p:cNvPicPr>
            <a:picLocks noChangeAspect="1"/>
          </p:cNvPicPr>
          <p:nvPr/>
        </p:nvPicPr>
        <p:blipFill rotWithShape="1">
          <a:blip r:embed="rId2"/>
          <a:srcRect l="25589" r="34331" b="2"/>
          <a:stretch/>
        </p:blipFill>
        <p:spPr>
          <a:xfrm>
            <a:off x="1" y="10"/>
            <a:ext cx="4196496" cy="6857990"/>
          </a:xfrm>
          <a:prstGeom prst="rect">
            <a:avLst/>
          </a:prstGeom>
          <a:effectLst/>
        </p:spPr>
      </p:pic>
      <p:graphicFrame>
        <p:nvGraphicFramePr>
          <p:cNvPr id="5" name="Content Placeholder 2">
            <a:extLst>
              <a:ext uri="{FF2B5EF4-FFF2-40B4-BE49-F238E27FC236}">
                <a16:creationId xmlns:a16="http://schemas.microsoft.com/office/drawing/2014/main" id="{63A334C8-4CEA-8D67-82AF-A66832EAF7DE}"/>
              </a:ext>
            </a:extLst>
          </p:cNvPr>
          <p:cNvGraphicFramePr>
            <a:graphicFrameLocks noGrp="1"/>
          </p:cNvGraphicFramePr>
          <p:nvPr>
            <p:ph idx="1"/>
            <p:extLst>
              <p:ext uri="{D42A27DB-BD31-4B8C-83A1-F6EECF244321}">
                <p14:modId xmlns:p14="http://schemas.microsoft.com/office/powerpoint/2010/main" val="4173302893"/>
              </p:ext>
            </p:extLst>
          </p:nvPr>
        </p:nvGraphicFramePr>
        <p:xfrm>
          <a:off x="4553734" y="2409830"/>
          <a:ext cx="6798539" cy="37052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1990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05EAD5-6ECE-630D-8918-6527C36FB2AA}"/>
              </a:ext>
            </a:extLst>
          </p:cNvPr>
          <p:cNvSpPr>
            <a:spLocks noGrp="1"/>
          </p:cNvSpPr>
          <p:nvPr>
            <p:ph type="title"/>
          </p:nvPr>
        </p:nvSpPr>
        <p:spPr>
          <a:xfrm>
            <a:off x="4654296" y="329184"/>
            <a:ext cx="6894576" cy="1783080"/>
          </a:xfrm>
        </p:spPr>
        <p:txBody>
          <a:bodyPr anchor="b">
            <a:normAutofit/>
          </a:bodyPr>
          <a:lstStyle/>
          <a:p>
            <a:r>
              <a:rPr lang="en-MY" sz="5400"/>
              <a:t>6. Data Access Layer</a:t>
            </a:r>
          </a:p>
        </p:txBody>
      </p:sp>
      <p:pic>
        <p:nvPicPr>
          <p:cNvPr id="5" name="Picture 4" descr="Blue blocks and networks technology background">
            <a:extLst>
              <a:ext uri="{FF2B5EF4-FFF2-40B4-BE49-F238E27FC236}">
                <a16:creationId xmlns:a16="http://schemas.microsoft.com/office/drawing/2014/main" id="{0567C0EC-E671-EBE7-8915-1C66DC75F98C}"/>
              </a:ext>
            </a:extLst>
          </p:cNvPr>
          <p:cNvPicPr>
            <a:picLocks noChangeAspect="1"/>
          </p:cNvPicPr>
          <p:nvPr/>
        </p:nvPicPr>
        <p:blipFill rotWithShape="1">
          <a:blip r:embed="rId2"/>
          <a:srcRect l="17925" r="48836" b="-446"/>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09CB115-D17D-977A-D991-35FDCABE59AE}"/>
              </a:ext>
            </a:extLst>
          </p:cNvPr>
          <p:cNvSpPr>
            <a:spLocks noGrp="1"/>
          </p:cNvSpPr>
          <p:nvPr>
            <p:ph idx="1"/>
          </p:nvPr>
        </p:nvSpPr>
        <p:spPr>
          <a:xfrm>
            <a:off x="4654296" y="2706624"/>
            <a:ext cx="6894576" cy="3483864"/>
          </a:xfrm>
        </p:spPr>
        <p:txBody>
          <a:bodyPr>
            <a:normAutofit/>
          </a:bodyPr>
          <a:lstStyle/>
          <a:p>
            <a:r>
              <a:rPr lang="en-MY" dirty="0"/>
              <a:t>APIs and Services: Talend allows for the creation of APIs and web services, facilitating data access for various applications and users.</a:t>
            </a:r>
          </a:p>
          <a:p>
            <a:r>
              <a:rPr lang="en-MY" dirty="0"/>
              <a:t>Integration with BI Tools: The platform can integrate with various BI tools, ensuring that data in the presentation layer is readily available for reporting and analysis.</a:t>
            </a:r>
          </a:p>
        </p:txBody>
      </p:sp>
    </p:spTree>
    <p:extLst>
      <p:ext uri="{BB962C8B-B14F-4D97-AF65-F5344CB8AC3E}">
        <p14:creationId xmlns:p14="http://schemas.microsoft.com/office/powerpoint/2010/main" val="8569183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667BB9-7463-2687-32CA-60ACF440CCAF}"/>
              </a:ext>
            </a:extLst>
          </p:cNvPr>
          <p:cNvSpPr>
            <a:spLocks noGrp="1"/>
          </p:cNvSpPr>
          <p:nvPr>
            <p:ph type="title"/>
          </p:nvPr>
        </p:nvSpPr>
        <p:spPr>
          <a:xfrm>
            <a:off x="793662" y="386930"/>
            <a:ext cx="10066122" cy="1298448"/>
          </a:xfrm>
        </p:spPr>
        <p:txBody>
          <a:bodyPr anchor="b">
            <a:normAutofit fontScale="90000"/>
          </a:bodyPr>
          <a:lstStyle/>
          <a:p>
            <a:r>
              <a:rPr lang="en-MY" sz="4800" dirty="0"/>
              <a:t>7. Metadata, Monitoring, and Management</a:t>
            </a:r>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640F22A-139A-ECE5-D025-ADEEDFF20648}"/>
              </a:ext>
            </a:extLst>
          </p:cNvPr>
          <p:cNvSpPr>
            <a:spLocks noGrp="1"/>
          </p:cNvSpPr>
          <p:nvPr>
            <p:ph idx="1"/>
          </p:nvPr>
        </p:nvSpPr>
        <p:spPr>
          <a:xfrm>
            <a:off x="793661" y="2599509"/>
            <a:ext cx="4530898" cy="3639450"/>
          </a:xfrm>
        </p:spPr>
        <p:txBody>
          <a:bodyPr anchor="ctr">
            <a:normAutofit fontScale="92500" lnSpcReduction="10000"/>
          </a:bodyPr>
          <a:lstStyle/>
          <a:p>
            <a:r>
              <a:rPr lang="en-MY" sz="2000" dirty="0"/>
              <a:t>Metadata Management: Talend provides metadata management capabilities, ensuring that data lineage, definitions, and transformations are documented.</a:t>
            </a:r>
          </a:p>
          <a:p>
            <a:r>
              <a:rPr lang="en-MY" sz="2000" dirty="0"/>
              <a:t>Job Monitoring: The platform offers monitoring tools that allow for real-time tracking of ETL jobs, ensuring that data flows smoothly and errors are quickly identified.</a:t>
            </a:r>
          </a:p>
          <a:p>
            <a:r>
              <a:rPr lang="en-MY" sz="2000" dirty="0"/>
              <a:t>Centralized Management: Talend Administration </a:t>
            </a:r>
            <a:r>
              <a:rPr lang="en-MY" sz="2000" dirty="0" err="1"/>
              <a:t>Center</a:t>
            </a:r>
            <a:r>
              <a:rPr lang="en-MY" sz="2000" dirty="0"/>
              <a:t> (TAC) provides a centralized dashboard for managing and monitoring data integration tasks.</a:t>
            </a:r>
          </a:p>
        </p:txBody>
      </p:sp>
      <p:pic>
        <p:nvPicPr>
          <p:cNvPr id="5" name="Picture 4">
            <a:extLst>
              <a:ext uri="{FF2B5EF4-FFF2-40B4-BE49-F238E27FC236}">
                <a16:creationId xmlns:a16="http://schemas.microsoft.com/office/drawing/2014/main" id="{89D1D4C5-C250-2597-F293-374D9BB3C61F}"/>
              </a:ext>
            </a:extLst>
          </p:cNvPr>
          <p:cNvPicPr>
            <a:picLocks noChangeAspect="1"/>
          </p:cNvPicPr>
          <p:nvPr/>
        </p:nvPicPr>
        <p:blipFill>
          <a:blip r:embed="rId2"/>
          <a:stretch>
            <a:fillRect/>
          </a:stretch>
        </p:blipFill>
        <p:spPr>
          <a:xfrm>
            <a:off x="5911532" y="2628785"/>
            <a:ext cx="5150277" cy="3425184"/>
          </a:xfrm>
          <a:prstGeom prst="rect">
            <a:avLst/>
          </a:prstGeom>
        </p:spPr>
      </p:pic>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83418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0896A4-253A-E612-7A44-1A98EAD88FB4}"/>
              </a:ext>
            </a:extLst>
          </p:cNvPr>
          <p:cNvSpPr>
            <a:spLocks noGrp="1"/>
          </p:cNvSpPr>
          <p:nvPr>
            <p:ph type="title"/>
          </p:nvPr>
        </p:nvSpPr>
        <p:spPr>
          <a:xfrm>
            <a:off x="4654296" y="329184"/>
            <a:ext cx="6894576" cy="1783080"/>
          </a:xfrm>
        </p:spPr>
        <p:txBody>
          <a:bodyPr anchor="b">
            <a:normAutofit/>
          </a:bodyPr>
          <a:lstStyle/>
          <a:p>
            <a:r>
              <a:rPr lang="en-MY" sz="5400"/>
              <a:t>Summary</a:t>
            </a:r>
          </a:p>
        </p:txBody>
      </p:sp>
      <p:pic>
        <p:nvPicPr>
          <p:cNvPr id="5" name="Picture 4" descr="Packages on conveyor belt">
            <a:extLst>
              <a:ext uri="{FF2B5EF4-FFF2-40B4-BE49-F238E27FC236}">
                <a16:creationId xmlns:a16="http://schemas.microsoft.com/office/drawing/2014/main" id="{B69C8E2E-681F-3FA6-D851-CD9D0EA5CBB6}"/>
              </a:ext>
            </a:extLst>
          </p:cNvPr>
          <p:cNvPicPr>
            <a:picLocks noChangeAspect="1"/>
          </p:cNvPicPr>
          <p:nvPr/>
        </p:nvPicPr>
        <p:blipFill rotWithShape="1">
          <a:blip r:embed="rId2"/>
          <a:srcRect l="14211" r="46345" b="-2"/>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D997E15-8F9D-DB95-E234-DB14BEDB5A5B}"/>
              </a:ext>
            </a:extLst>
          </p:cNvPr>
          <p:cNvSpPr>
            <a:spLocks noGrp="1"/>
          </p:cNvSpPr>
          <p:nvPr>
            <p:ph idx="1"/>
          </p:nvPr>
        </p:nvSpPr>
        <p:spPr>
          <a:xfrm>
            <a:off x="4654296" y="2706624"/>
            <a:ext cx="6894576" cy="3483864"/>
          </a:xfrm>
        </p:spPr>
        <p:txBody>
          <a:bodyPr>
            <a:noAutofit/>
          </a:bodyPr>
          <a:lstStyle/>
          <a:p>
            <a:r>
              <a:rPr lang="en-MY" dirty="0"/>
              <a:t>In essence, Talend Data Integration offers a comprehensive suite of tools that align with and support the various layers of a data warehouse architecture. </a:t>
            </a:r>
          </a:p>
          <a:p>
            <a:r>
              <a:rPr lang="en-MY" dirty="0"/>
              <a:t>By providing functionalities that span from source extraction to presentation, Talend enables businesses to efficiently build, manage, and utilize their data warehouse infrastructure.</a:t>
            </a:r>
          </a:p>
        </p:txBody>
      </p:sp>
    </p:spTree>
    <p:extLst>
      <p:ext uri="{BB962C8B-B14F-4D97-AF65-F5344CB8AC3E}">
        <p14:creationId xmlns:p14="http://schemas.microsoft.com/office/powerpoint/2010/main" val="3088788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1B968A-1A5D-DB9C-AB94-BBF9C6A84F82}"/>
              </a:ext>
            </a:extLst>
          </p:cNvPr>
          <p:cNvSpPr>
            <a:spLocks noGrp="1"/>
          </p:cNvSpPr>
          <p:nvPr>
            <p:ph type="title"/>
          </p:nvPr>
        </p:nvSpPr>
        <p:spPr>
          <a:xfrm>
            <a:off x="572493" y="238539"/>
            <a:ext cx="11018520" cy="1434415"/>
          </a:xfrm>
        </p:spPr>
        <p:txBody>
          <a:bodyPr anchor="b">
            <a:normAutofit fontScale="90000"/>
          </a:bodyPr>
          <a:lstStyle/>
          <a:p>
            <a:r>
              <a:rPr lang="en-MY" sz="5400" dirty="0"/>
              <a:t>Infrastructure Considerations for data warehouse</a:t>
            </a:r>
          </a:p>
        </p:txBody>
      </p:sp>
      <p:sp>
        <p:nvSpPr>
          <p:cNvPr id="1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D669EA8-04FD-2576-3B25-37CC21854182}"/>
              </a:ext>
            </a:extLst>
          </p:cNvPr>
          <p:cNvSpPr>
            <a:spLocks noGrp="1"/>
          </p:cNvSpPr>
          <p:nvPr>
            <p:ph idx="1"/>
          </p:nvPr>
        </p:nvSpPr>
        <p:spPr>
          <a:xfrm>
            <a:off x="621939" y="1708422"/>
            <a:ext cx="6713552" cy="4119172"/>
          </a:xfrm>
        </p:spPr>
        <p:txBody>
          <a:bodyPr anchor="t">
            <a:noAutofit/>
          </a:bodyPr>
          <a:lstStyle/>
          <a:p>
            <a:r>
              <a:rPr lang="en-MY" sz="2000" dirty="0"/>
              <a:t>1. Scalability:</a:t>
            </a:r>
          </a:p>
          <a:p>
            <a:pPr lvl="1"/>
            <a:r>
              <a:rPr lang="en-MY" sz="2000" dirty="0"/>
              <a:t>To accommodate growing data volumes, the infrastructure should be scalable.</a:t>
            </a:r>
          </a:p>
          <a:p>
            <a:pPr lvl="1"/>
            <a:r>
              <a:rPr lang="en-MY" sz="2000" dirty="0"/>
              <a:t>Solutions could be based on cloud platforms like AWS, Azure, or Google Cloud, which offer scalable storage and compute resources.</a:t>
            </a:r>
          </a:p>
          <a:p>
            <a:r>
              <a:rPr lang="en-MY" sz="2000" dirty="0"/>
              <a:t>2. Performance:</a:t>
            </a:r>
          </a:p>
          <a:p>
            <a:pPr lvl="1"/>
            <a:r>
              <a:rPr lang="en-MY" sz="2000" dirty="0"/>
              <a:t>Infrastructure should support high-performance data processing and query execution.</a:t>
            </a:r>
          </a:p>
          <a:p>
            <a:pPr lvl="1"/>
            <a:r>
              <a:rPr lang="en-MY" sz="2000" dirty="0"/>
              <a:t>This involves optimizing storage, choosing appropriate hardware, and leveraging caching mechanisms.</a:t>
            </a:r>
          </a:p>
          <a:p>
            <a:pPr marL="0" indent="0">
              <a:buNone/>
            </a:pPr>
            <a:r>
              <a:rPr lang="en-MY" sz="2000" dirty="0"/>
              <a:t>3. Security:</a:t>
            </a:r>
          </a:p>
          <a:p>
            <a:pPr marL="457200" lvl="1" indent="0">
              <a:buNone/>
            </a:pPr>
            <a:r>
              <a:rPr lang="en-MY" sz="2000" dirty="0"/>
              <a:t>Infrastructure should be secure to protect sensitive data from unauthorized access and breaches.</a:t>
            </a:r>
          </a:p>
          <a:p>
            <a:pPr marL="457200" lvl="1" indent="0">
              <a:buNone/>
            </a:pPr>
            <a:r>
              <a:rPr lang="en-MY" sz="2000" dirty="0"/>
              <a:t>Implementing firewalls, encryption, and access controls are crucial.</a:t>
            </a:r>
          </a:p>
        </p:txBody>
      </p:sp>
      <p:pic>
        <p:nvPicPr>
          <p:cNvPr id="6" name="Picture 5" descr="A model of a building with clouds and text&#10;&#10;Description automatically generated">
            <a:extLst>
              <a:ext uri="{FF2B5EF4-FFF2-40B4-BE49-F238E27FC236}">
                <a16:creationId xmlns:a16="http://schemas.microsoft.com/office/drawing/2014/main" id="{7910E5BA-75BC-CA39-560C-6449C3D13580}"/>
              </a:ext>
            </a:extLst>
          </p:cNvPr>
          <p:cNvPicPr>
            <a:picLocks noChangeAspect="1"/>
          </p:cNvPicPr>
          <p:nvPr/>
        </p:nvPicPr>
        <p:blipFill rotWithShape="1">
          <a:blip r:embed="rId2">
            <a:extLst>
              <a:ext uri="{28A0092B-C50C-407E-A947-70E740481C1C}">
                <a14:useLocalDpi xmlns:a14="http://schemas.microsoft.com/office/drawing/2010/main" val="0"/>
              </a:ext>
            </a:extLst>
          </a:blip>
          <a:srcRect r="3792" b="-3"/>
          <a:stretch/>
        </p:blipFill>
        <p:spPr>
          <a:xfrm>
            <a:off x="7675658" y="2093976"/>
            <a:ext cx="3941064" cy="4096512"/>
          </a:xfrm>
          <a:prstGeom prst="rect">
            <a:avLst/>
          </a:prstGeom>
        </p:spPr>
      </p:pic>
    </p:spTree>
    <p:extLst>
      <p:ext uri="{BB962C8B-B14F-4D97-AF65-F5344CB8AC3E}">
        <p14:creationId xmlns:p14="http://schemas.microsoft.com/office/powerpoint/2010/main" val="328345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823010-0C77-CA9D-E542-E396386A4B25}"/>
              </a:ext>
            </a:extLst>
          </p:cNvPr>
          <p:cNvSpPr>
            <a:spLocks noGrp="1"/>
          </p:cNvSpPr>
          <p:nvPr>
            <p:ph type="title"/>
          </p:nvPr>
        </p:nvSpPr>
        <p:spPr>
          <a:xfrm>
            <a:off x="4654296" y="329184"/>
            <a:ext cx="6894576" cy="1783080"/>
          </a:xfrm>
        </p:spPr>
        <p:txBody>
          <a:bodyPr anchor="b">
            <a:normAutofit/>
          </a:bodyPr>
          <a:lstStyle/>
          <a:p>
            <a:r>
              <a:rPr lang="en-MY" sz="5400"/>
              <a:t>Course outline</a:t>
            </a:r>
          </a:p>
        </p:txBody>
      </p:sp>
      <p:pic>
        <p:nvPicPr>
          <p:cNvPr id="5" name="Picture 4">
            <a:extLst>
              <a:ext uri="{FF2B5EF4-FFF2-40B4-BE49-F238E27FC236}">
                <a16:creationId xmlns:a16="http://schemas.microsoft.com/office/drawing/2014/main" id="{45A9E42A-D909-2643-3F7A-C145809C7D97}"/>
              </a:ext>
            </a:extLst>
          </p:cNvPr>
          <p:cNvPicPr>
            <a:picLocks noChangeAspect="1"/>
          </p:cNvPicPr>
          <p:nvPr/>
        </p:nvPicPr>
        <p:blipFill rotWithShape="1">
          <a:blip r:embed="rId2"/>
          <a:srcRect l="34063" r="32698"/>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B1889F7-7EAB-FAAD-E384-E9F749BDD80F}"/>
              </a:ext>
            </a:extLst>
          </p:cNvPr>
          <p:cNvSpPr>
            <a:spLocks noGrp="1"/>
          </p:cNvSpPr>
          <p:nvPr>
            <p:ph idx="1"/>
          </p:nvPr>
        </p:nvSpPr>
        <p:spPr>
          <a:xfrm>
            <a:off x="4654296" y="2706624"/>
            <a:ext cx="6894576" cy="3483864"/>
          </a:xfrm>
        </p:spPr>
        <p:txBody>
          <a:bodyPr>
            <a:normAutofit fontScale="77500" lnSpcReduction="20000"/>
          </a:bodyPr>
          <a:lstStyle/>
          <a:p>
            <a:r>
              <a:rPr lang="en-MY" sz="3200" dirty="0"/>
              <a:t>Layers</a:t>
            </a:r>
          </a:p>
          <a:p>
            <a:r>
              <a:rPr lang="en-MY" sz="3200" dirty="0"/>
              <a:t>Organization and Management</a:t>
            </a:r>
          </a:p>
          <a:p>
            <a:r>
              <a:rPr lang="en-MY" sz="3200" dirty="0"/>
              <a:t>Data Processing and Transformation</a:t>
            </a:r>
          </a:p>
          <a:p>
            <a:r>
              <a:rPr lang="en-MY" sz="3200" dirty="0"/>
              <a:t>Scalability and Performance</a:t>
            </a:r>
          </a:p>
          <a:p>
            <a:r>
              <a:rPr lang="en-MY" sz="3200" dirty="0"/>
              <a:t>Security and Access Control</a:t>
            </a:r>
          </a:p>
          <a:p>
            <a:r>
              <a:rPr lang="en-MY" sz="3200" dirty="0"/>
              <a:t>Flexibility and Adaptability</a:t>
            </a:r>
          </a:p>
          <a:p>
            <a:r>
              <a:rPr lang="en-MY" sz="3200" dirty="0"/>
              <a:t>Infrastructure Considerations</a:t>
            </a:r>
          </a:p>
          <a:p>
            <a:r>
              <a:rPr lang="en-MY" sz="3200" dirty="0"/>
              <a:t>A star schema plays a crucial role in data warehouse architecture and infrastructure</a:t>
            </a:r>
          </a:p>
          <a:p>
            <a:endParaRPr lang="en-MY" sz="2200" dirty="0"/>
          </a:p>
          <a:p>
            <a:endParaRPr lang="en-MY" sz="2200" dirty="0"/>
          </a:p>
          <a:p>
            <a:endParaRPr lang="en-MY" sz="2200" dirty="0"/>
          </a:p>
        </p:txBody>
      </p:sp>
    </p:spTree>
    <p:extLst>
      <p:ext uri="{BB962C8B-B14F-4D97-AF65-F5344CB8AC3E}">
        <p14:creationId xmlns:p14="http://schemas.microsoft.com/office/powerpoint/2010/main" val="421187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DB04E2-5EAA-7202-D231-C49F29BC3CDB}"/>
              </a:ext>
            </a:extLst>
          </p:cNvPr>
          <p:cNvSpPr>
            <a:spLocks noGrp="1"/>
          </p:cNvSpPr>
          <p:nvPr>
            <p:ph type="title"/>
          </p:nvPr>
        </p:nvSpPr>
        <p:spPr>
          <a:xfrm>
            <a:off x="4553732" y="-94859"/>
            <a:ext cx="6798541" cy="1675623"/>
          </a:xfrm>
        </p:spPr>
        <p:txBody>
          <a:bodyPr anchor="b">
            <a:normAutofit/>
          </a:bodyPr>
          <a:lstStyle/>
          <a:p>
            <a:r>
              <a:rPr lang="en-MY" sz="4000" dirty="0"/>
              <a:t>Infrastructure Considerations for data warehouse</a:t>
            </a:r>
          </a:p>
        </p:txBody>
      </p:sp>
      <p:pic>
        <p:nvPicPr>
          <p:cNvPr id="5" name="Picture 4" descr="Graph on document with pen">
            <a:extLst>
              <a:ext uri="{FF2B5EF4-FFF2-40B4-BE49-F238E27FC236}">
                <a16:creationId xmlns:a16="http://schemas.microsoft.com/office/drawing/2014/main" id="{12DC7763-B09D-8001-DBDA-B6E83DE10C83}"/>
              </a:ext>
            </a:extLst>
          </p:cNvPr>
          <p:cNvPicPr>
            <a:picLocks noChangeAspect="1"/>
          </p:cNvPicPr>
          <p:nvPr/>
        </p:nvPicPr>
        <p:blipFill rotWithShape="1">
          <a:blip r:embed="rId2"/>
          <a:srcRect l="36438" r="22716"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A9D0AB5F-3896-9635-128A-1C4A6A43996D}"/>
              </a:ext>
            </a:extLst>
          </p:cNvPr>
          <p:cNvSpPr>
            <a:spLocks noGrp="1"/>
          </p:cNvSpPr>
          <p:nvPr>
            <p:ph idx="1"/>
          </p:nvPr>
        </p:nvSpPr>
        <p:spPr>
          <a:xfrm>
            <a:off x="4553317" y="1580764"/>
            <a:ext cx="6798539" cy="3705217"/>
          </a:xfrm>
        </p:spPr>
        <p:txBody>
          <a:bodyPr>
            <a:noAutofit/>
          </a:bodyPr>
          <a:lstStyle/>
          <a:p>
            <a:r>
              <a:rPr lang="en-MY" sz="1800" dirty="0"/>
              <a:t>4. Cost:</a:t>
            </a:r>
          </a:p>
          <a:p>
            <a:pPr lvl="1"/>
            <a:r>
              <a:rPr lang="en-MY" sz="1800" dirty="0"/>
              <a:t>Infrastructure costs should be optimized to avoid overprovisioning of resources.</a:t>
            </a:r>
          </a:p>
          <a:p>
            <a:pPr lvl="1"/>
            <a:r>
              <a:rPr lang="en-MY" sz="1800" dirty="0"/>
              <a:t>Monitoring and optimizing resource usage and choosing cost-effective storage and compute options are essential.</a:t>
            </a:r>
          </a:p>
          <a:p>
            <a:r>
              <a:rPr lang="en-MY" sz="1800" dirty="0"/>
              <a:t>5. High Availability and Disaster Recovery:</a:t>
            </a:r>
          </a:p>
          <a:p>
            <a:pPr lvl="1"/>
            <a:r>
              <a:rPr lang="en-MY" sz="1800" dirty="0"/>
              <a:t>Data Warehouse should be available for users and resilient to failures.</a:t>
            </a:r>
          </a:p>
          <a:p>
            <a:pPr lvl="1"/>
            <a:r>
              <a:rPr lang="en-MY" sz="1800" dirty="0"/>
              <a:t>Implementing redundancy, backups, and recovery mechanisms are essential.</a:t>
            </a:r>
          </a:p>
          <a:p>
            <a:r>
              <a:rPr lang="en-MY" sz="1800" dirty="0"/>
              <a:t>6. Technology Choices:</a:t>
            </a:r>
          </a:p>
          <a:p>
            <a:pPr lvl="1"/>
            <a:r>
              <a:rPr lang="en-MY" sz="1800" dirty="0"/>
              <a:t>The choice of technology, tools, and platforms impacts the functionality, performance, and usability of the Data Warehouse.</a:t>
            </a:r>
          </a:p>
          <a:p>
            <a:pPr lvl="1"/>
            <a:r>
              <a:rPr lang="en-MY" sz="1800" dirty="0"/>
              <a:t>This includes choosing the appropriate database technologies, ETL tools, BI tools, and platforms.</a:t>
            </a:r>
          </a:p>
        </p:txBody>
      </p:sp>
    </p:spTree>
    <p:extLst>
      <p:ext uri="{BB962C8B-B14F-4D97-AF65-F5344CB8AC3E}">
        <p14:creationId xmlns:p14="http://schemas.microsoft.com/office/powerpoint/2010/main" val="15955939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26741B-2089-30F6-AF3F-700DC96E39C7}"/>
              </a:ext>
            </a:extLst>
          </p:cNvPr>
          <p:cNvSpPr>
            <a:spLocks noGrp="1"/>
          </p:cNvSpPr>
          <p:nvPr>
            <p:ph type="title"/>
          </p:nvPr>
        </p:nvSpPr>
        <p:spPr>
          <a:xfrm>
            <a:off x="4654296" y="329184"/>
            <a:ext cx="6894576" cy="1783080"/>
          </a:xfrm>
        </p:spPr>
        <p:txBody>
          <a:bodyPr anchor="b">
            <a:normAutofit/>
          </a:bodyPr>
          <a:lstStyle/>
          <a:p>
            <a:r>
              <a:rPr lang="en-MY" sz="3800"/>
              <a:t>A star schema plays a crucial role in data warehouse architecture and infrastructure</a:t>
            </a:r>
          </a:p>
        </p:txBody>
      </p:sp>
      <p:pic>
        <p:nvPicPr>
          <p:cNvPr id="5" name="Picture 4" descr="Classroom sticker progress chart">
            <a:extLst>
              <a:ext uri="{FF2B5EF4-FFF2-40B4-BE49-F238E27FC236}">
                <a16:creationId xmlns:a16="http://schemas.microsoft.com/office/drawing/2014/main" id="{A825198C-BE23-E2E9-CFDA-8403078F479D}"/>
              </a:ext>
            </a:extLst>
          </p:cNvPr>
          <p:cNvPicPr>
            <a:picLocks noChangeAspect="1"/>
          </p:cNvPicPr>
          <p:nvPr/>
        </p:nvPicPr>
        <p:blipFill rotWithShape="1">
          <a:blip r:embed="rId2"/>
          <a:srcRect l="47161" r="8520"/>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170B4DD-BE53-6A9D-75A1-7061E9134577}"/>
              </a:ext>
            </a:extLst>
          </p:cNvPr>
          <p:cNvSpPr>
            <a:spLocks noGrp="1"/>
          </p:cNvSpPr>
          <p:nvPr>
            <p:ph idx="1"/>
          </p:nvPr>
        </p:nvSpPr>
        <p:spPr>
          <a:xfrm>
            <a:off x="4536308" y="2592324"/>
            <a:ext cx="6894576" cy="3483864"/>
          </a:xfrm>
        </p:spPr>
        <p:txBody>
          <a:bodyPr>
            <a:noAutofit/>
          </a:bodyPr>
          <a:lstStyle/>
          <a:p>
            <a:r>
              <a:rPr lang="en-MY" sz="1800" dirty="0"/>
              <a:t>Basic Structure: A star schema is characterized by one or more fact tables referencing any number of dimension tables. The fact table contains quantitative data (like sales amounts), and the dimension tables contain descriptive, textual or categorical information (like product name or date).</a:t>
            </a:r>
          </a:p>
          <a:p>
            <a:endParaRPr lang="en-MY" sz="1800" dirty="0"/>
          </a:p>
          <a:p>
            <a:r>
              <a:rPr lang="en-MY" sz="1800" dirty="0"/>
              <a:t>Performance: Star schemas are optimized for query performance. Since data warehouses are typically used for analytical processing and complex querying, the star schema provides an efficient, denormalized structure that allows for simpler and faster queries.</a:t>
            </a:r>
          </a:p>
          <a:p>
            <a:endParaRPr lang="en-MY" sz="1800" dirty="0"/>
          </a:p>
          <a:p>
            <a:r>
              <a:rPr lang="en-MY" sz="1800" dirty="0"/>
              <a:t>Simplicity: For end-users, especially those using business intelligence tools, star schemas are intuitive and easy to understand. Users can quickly comprehend the relationship between tables and write queries without having to join many tables.</a:t>
            </a:r>
          </a:p>
        </p:txBody>
      </p:sp>
    </p:spTree>
    <p:extLst>
      <p:ext uri="{BB962C8B-B14F-4D97-AF65-F5344CB8AC3E}">
        <p14:creationId xmlns:p14="http://schemas.microsoft.com/office/powerpoint/2010/main" val="2358942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38FCC-5F4E-9E15-78CB-B2246F4B13CD}"/>
              </a:ext>
            </a:extLst>
          </p:cNvPr>
          <p:cNvSpPr>
            <a:spLocks noGrp="1"/>
          </p:cNvSpPr>
          <p:nvPr>
            <p:ph type="title"/>
          </p:nvPr>
        </p:nvSpPr>
        <p:spPr>
          <a:xfrm>
            <a:off x="4654296" y="329184"/>
            <a:ext cx="6894576" cy="1783080"/>
          </a:xfrm>
        </p:spPr>
        <p:txBody>
          <a:bodyPr anchor="b">
            <a:normAutofit/>
          </a:bodyPr>
          <a:lstStyle/>
          <a:p>
            <a:r>
              <a:rPr lang="en-MY" sz="3800"/>
              <a:t>A star schema plays a crucial role in data warehouse architecture and infrastructure</a:t>
            </a:r>
          </a:p>
        </p:txBody>
      </p:sp>
      <p:pic>
        <p:nvPicPr>
          <p:cNvPr id="5" name="Picture 4" descr="Top view of cubes connected with black lines">
            <a:extLst>
              <a:ext uri="{FF2B5EF4-FFF2-40B4-BE49-F238E27FC236}">
                <a16:creationId xmlns:a16="http://schemas.microsoft.com/office/drawing/2014/main" id="{5B3B4107-D93A-40D9-2AD3-62A1A7EE443B}"/>
              </a:ext>
            </a:extLst>
          </p:cNvPr>
          <p:cNvPicPr>
            <a:picLocks noChangeAspect="1"/>
          </p:cNvPicPr>
          <p:nvPr/>
        </p:nvPicPr>
        <p:blipFill rotWithShape="1">
          <a:blip r:embed="rId2"/>
          <a:srcRect l="32802" r="22880"/>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60EF300-39EE-87B1-235F-56132A938104}"/>
              </a:ext>
            </a:extLst>
          </p:cNvPr>
          <p:cNvSpPr>
            <a:spLocks noGrp="1"/>
          </p:cNvSpPr>
          <p:nvPr>
            <p:ph idx="1"/>
          </p:nvPr>
        </p:nvSpPr>
        <p:spPr>
          <a:xfrm>
            <a:off x="4654296" y="2706624"/>
            <a:ext cx="6894576" cy="3483864"/>
          </a:xfrm>
        </p:spPr>
        <p:txBody>
          <a:bodyPr>
            <a:noAutofit/>
          </a:bodyPr>
          <a:lstStyle/>
          <a:p>
            <a:r>
              <a:rPr lang="en-MY" sz="1800" dirty="0"/>
              <a:t>ETL Process: In a data warehouse, data is often loaded from various source systems. The ETL (Extract, Transform, Load) process can be streamlined when the target is a star schema. The transformations and aggregations required are often simpler and more straightforward.</a:t>
            </a:r>
          </a:p>
          <a:p>
            <a:endParaRPr lang="en-MY" sz="1800" dirty="0"/>
          </a:p>
          <a:p>
            <a:r>
              <a:rPr lang="en-MY" sz="1800" dirty="0"/>
              <a:t>Aggregation: Fact tables in star schemas often store aggregated data, which is suitable for analytical querying. For example, a fact table might store daily sales rather than individual transactions.</a:t>
            </a:r>
          </a:p>
          <a:p>
            <a:endParaRPr lang="en-MY" sz="1800" dirty="0"/>
          </a:p>
          <a:p>
            <a:r>
              <a:rPr lang="en-MY" sz="1800" dirty="0"/>
              <a:t>Flexibility: Star schemas are flexible and can easily accommodate changes like adding new dimensions or new measures in the fact table.</a:t>
            </a:r>
          </a:p>
        </p:txBody>
      </p:sp>
    </p:spTree>
    <p:extLst>
      <p:ext uri="{BB962C8B-B14F-4D97-AF65-F5344CB8AC3E}">
        <p14:creationId xmlns:p14="http://schemas.microsoft.com/office/powerpoint/2010/main" val="1530955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59FE3B-2A2E-A3DA-8315-D7B4DA433C4C}"/>
              </a:ext>
            </a:extLst>
          </p:cNvPr>
          <p:cNvSpPr>
            <a:spLocks noGrp="1"/>
          </p:cNvSpPr>
          <p:nvPr>
            <p:ph type="title"/>
          </p:nvPr>
        </p:nvSpPr>
        <p:spPr>
          <a:xfrm>
            <a:off x="4654296" y="329184"/>
            <a:ext cx="6894576" cy="1783080"/>
          </a:xfrm>
        </p:spPr>
        <p:txBody>
          <a:bodyPr anchor="b">
            <a:normAutofit/>
          </a:bodyPr>
          <a:lstStyle/>
          <a:p>
            <a:r>
              <a:rPr lang="en-MY" sz="3800"/>
              <a:t>A star schema plays a crucial role in data warehouse architecture and infrastructure</a:t>
            </a:r>
          </a:p>
        </p:txBody>
      </p:sp>
      <p:pic>
        <p:nvPicPr>
          <p:cNvPr id="5" name="Picture 4" descr="Top view of cubes connected with black lines">
            <a:extLst>
              <a:ext uri="{FF2B5EF4-FFF2-40B4-BE49-F238E27FC236}">
                <a16:creationId xmlns:a16="http://schemas.microsoft.com/office/drawing/2014/main" id="{F57C0541-5135-12B1-F5B2-79C1B506B647}"/>
              </a:ext>
            </a:extLst>
          </p:cNvPr>
          <p:cNvPicPr>
            <a:picLocks noChangeAspect="1"/>
          </p:cNvPicPr>
          <p:nvPr/>
        </p:nvPicPr>
        <p:blipFill rotWithShape="1">
          <a:blip r:embed="rId2"/>
          <a:srcRect l="32802" r="22880"/>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2CCC420-22F3-191C-A2B8-7C5455FA838B}"/>
              </a:ext>
            </a:extLst>
          </p:cNvPr>
          <p:cNvSpPr>
            <a:spLocks noGrp="1"/>
          </p:cNvSpPr>
          <p:nvPr>
            <p:ph idx="1"/>
          </p:nvPr>
        </p:nvSpPr>
        <p:spPr>
          <a:xfrm>
            <a:off x="4654296" y="2706624"/>
            <a:ext cx="6894576" cy="3483864"/>
          </a:xfrm>
        </p:spPr>
        <p:txBody>
          <a:bodyPr>
            <a:noAutofit/>
          </a:bodyPr>
          <a:lstStyle/>
          <a:p>
            <a:r>
              <a:rPr lang="en-MY" sz="1800" dirty="0"/>
              <a:t>Data Warehouse Architecture Components: A data warehouse might have multiple star schemas for different subject areas. These individual star schemas can then be integrated into a larger galaxy or snowflake schema if required.</a:t>
            </a:r>
          </a:p>
          <a:p>
            <a:endParaRPr lang="en-MY" sz="1800" dirty="0"/>
          </a:p>
          <a:p>
            <a:r>
              <a:rPr lang="en-MY" sz="1800" dirty="0"/>
              <a:t>Data Marts: Often, a subset of a data warehouse, called a data mart, is built for a specific business area or team. A data mart typically uses a star schema because of its simplicity and performance benefits.</a:t>
            </a:r>
          </a:p>
          <a:p>
            <a:endParaRPr lang="en-MY" sz="1800" dirty="0"/>
          </a:p>
          <a:p>
            <a:r>
              <a:rPr lang="en-MY" sz="1800" dirty="0"/>
              <a:t>Scalability: Star schemas can be scaled up as the data grows. With the rise of columnar databases and MPP (Massively Parallel Processing) architectures, star schemas can provide excellent performance even with massive amounts of data.</a:t>
            </a:r>
          </a:p>
        </p:txBody>
      </p:sp>
    </p:spTree>
    <p:extLst>
      <p:ext uri="{BB962C8B-B14F-4D97-AF65-F5344CB8AC3E}">
        <p14:creationId xmlns:p14="http://schemas.microsoft.com/office/powerpoint/2010/main" val="17393956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4A60BD-5043-4BD8-9258-EF0477FB4D99}"/>
              </a:ext>
            </a:extLst>
          </p:cNvPr>
          <p:cNvSpPr>
            <a:spLocks noGrp="1"/>
          </p:cNvSpPr>
          <p:nvPr>
            <p:ph type="title"/>
          </p:nvPr>
        </p:nvSpPr>
        <p:spPr>
          <a:xfrm>
            <a:off x="4654296" y="329184"/>
            <a:ext cx="6894576" cy="1783080"/>
          </a:xfrm>
        </p:spPr>
        <p:txBody>
          <a:bodyPr anchor="b">
            <a:normAutofit/>
          </a:bodyPr>
          <a:lstStyle/>
          <a:p>
            <a:r>
              <a:rPr lang="en-MY" sz="3800"/>
              <a:t>A star schema plays a crucial role in data warehouse architecture and infrastructure</a:t>
            </a:r>
          </a:p>
        </p:txBody>
      </p:sp>
      <p:pic>
        <p:nvPicPr>
          <p:cNvPr id="5" name="Picture 4" descr="Blue blocks and networks technology background">
            <a:extLst>
              <a:ext uri="{FF2B5EF4-FFF2-40B4-BE49-F238E27FC236}">
                <a16:creationId xmlns:a16="http://schemas.microsoft.com/office/drawing/2014/main" id="{77EE1F5B-AD22-3986-7D64-AD54490FD394}"/>
              </a:ext>
            </a:extLst>
          </p:cNvPr>
          <p:cNvPicPr>
            <a:picLocks noChangeAspect="1"/>
          </p:cNvPicPr>
          <p:nvPr/>
        </p:nvPicPr>
        <p:blipFill rotWithShape="1">
          <a:blip r:embed="rId2"/>
          <a:srcRect l="17925" r="48836" b="-446"/>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7EE2864-0956-FB3D-7672-629034E7F5DE}"/>
              </a:ext>
            </a:extLst>
          </p:cNvPr>
          <p:cNvSpPr>
            <a:spLocks noGrp="1"/>
          </p:cNvSpPr>
          <p:nvPr>
            <p:ph idx="1"/>
          </p:nvPr>
        </p:nvSpPr>
        <p:spPr>
          <a:xfrm>
            <a:off x="4654296" y="2706624"/>
            <a:ext cx="6894576" cy="3483864"/>
          </a:xfrm>
        </p:spPr>
        <p:txBody>
          <a:bodyPr>
            <a:noAutofit/>
          </a:bodyPr>
          <a:lstStyle/>
          <a:p>
            <a:r>
              <a:rPr lang="en-MY" sz="2400" dirty="0"/>
              <a:t>Integration with BI Tools: Many Business Intelligence (BI) tools have built-in support for star schemas, making it easier for analysts and business users to create reports and dashboards.</a:t>
            </a:r>
          </a:p>
          <a:p>
            <a:pPr marL="0" indent="0">
              <a:buNone/>
            </a:pPr>
            <a:r>
              <a:rPr lang="en-MY" sz="2400" dirty="0"/>
              <a:t>In summary, star schema is a fundamental concept in data warehousing that supports the architecture and infrastructure by providing an optimized, user-friendly, and scalable design for data storage and querying.</a:t>
            </a:r>
          </a:p>
        </p:txBody>
      </p:sp>
    </p:spTree>
    <p:extLst>
      <p:ext uri="{BB962C8B-B14F-4D97-AF65-F5344CB8AC3E}">
        <p14:creationId xmlns:p14="http://schemas.microsoft.com/office/powerpoint/2010/main" val="10066776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E5428E-4089-F902-32C4-D76A03818E52}"/>
              </a:ext>
            </a:extLst>
          </p:cNvPr>
          <p:cNvSpPr>
            <a:spLocks noGrp="1"/>
          </p:cNvSpPr>
          <p:nvPr>
            <p:ph type="title"/>
          </p:nvPr>
        </p:nvSpPr>
        <p:spPr>
          <a:xfrm>
            <a:off x="4654296" y="329184"/>
            <a:ext cx="6894576" cy="1783080"/>
          </a:xfrm>
        </p:spPr>
        <p:txBody>
          <a:bodyPr anchor="b">
            <a:normAutofit/>
          </a:bodyPr>
          <a:lstStyle/>
          <a:p>
            <a:r>
              <a:rPr lang="en-MY" sz="5000"/>
              <a:t>Here are some good tips to draw a star schema</a:t>
            </a:r>
          </a:p>
        </p:txBody>
      </p:sp>
      <p:pic>
        <p:nvPicPr>
          <p:cNvPr id="5" name="Picture 4" descr="Empty office area">
            <a:extLst>
              <a:ext uri="{FF2B5EF4-FFF2-40B4-BE49-F238E27FC236}">
                <a16:creationId xmlns:a16="http://schemas.microsoft.com/office/drawing/2014/main" id="{505404E1-3FD0-7BC5-8007-77E5BDE5BBD5}"/>
              </a:ext>
            </a:extLst>
          </p:cNvPr>
          <p:cNvPicPr>
            <a:picLocks noChangeAspect="1"/>
          </p:cNvPicPr>
          <p:nvPr/>
        </p:nvPicPr>
        <p:blipFill rotWithShape="1">
          <a:blip r:embed="rId2"/>
          <a:srcRect l="39289" r="21266" b="-2"/>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CD69082-E55C-D848-4F48-5423650D51B0}"/>
              </a:ext>
            </a:extLst>
          </p:cNvPr>
          <p:cNvSpPr>
            <a:spLocks noGrp="1"/>
          </p:cNvSpPr>
          <p:nvPr>
            <p:ph idx="1"/>
          </p:nvPr>
        </p:nvSpPr>
        <p:spPr>
          <a:xfrm>
            <a:off x="4654296" y="2706624"/>
            <a:ext cx="6894576" cy="3483864"/>
          </a:xfrm>
        </p:spPr>
        <p:txBody>
          <a:bodyPr>
            <a:noAutofit/>
          </a:bodyPr>
          <a:lstStyle/>
          <a:p>
            <a:r>
              <a:rPr lang="en-MY" sz="2000" dirty="0"/>
              <a:t>Understand the business requirements and the questions that need to be answered through the data warehouse. This will help you determine the necessary dimensions and facts for your star schema.</a:t>
            </a:r>
          </a:p>
          <a:p>
            <a:r>
              <a:rPr lang="en-MY" sz="2000" dirty="0"/>
              <a:t>Choose a central fact table that contains the core data you want to analyse. This table typically contains quantitative data, such as sales revenue, order quantities, or customer counts.</a:t>
            </a:r>
          </a:p>
          <a:p>
            <a:r>
              <a:rPr lang="en-MY" sz="2000" dirty="0"/>
              <a:t>Determine the dimension tables that provide context to the data in the fact table. Dimensions are attributes by which you want to slice and dice the data. For example, in a sales database, dimensions might include time, product, customer, and location.</a:t>
            </a:r>
          </a:p>
        </p:txBody>
      </p:sp>
    </p:spTree>
    <p:extLst>
      <p:ext uri="{BB962C8B-B14F-4D97-AF65-F5344CB8AC3E}">
        <p14:creationId xmlns:p14="http://schemas.microsoft.com/office/powerpoint/2010/main" val="3692913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B3B2EB-01A2-FC11-7A2E-632EF388DC19}"/>
              </a:ext>
            </a:extLst>
          </p:cNvPr>
          <p:cNvSpPr>
            <a:spLocks noGrp="1"/>
          </p:cNvSpPr>
          <p:nvPr>
            <p:ph type="title"/>
          </p:nvPr>
        </p:nvSpPr>
        <p:spPr>
          <a:xfrm>
            <a:off x="4654296" y="329184"/>
            <a:ext cx="6894576" cy="1783080"/>
          </a:xfrm>
        </p:spPr>
        <p:txBody>
          <a:bodyPr anchor="b">
            <a:normAutofit/>
          </a:bodyPr>
          <a:lstStyle/>
          <a:p>
            <a:r>
              <a:rPr lang="en-MY" sz="5000"/>
              <a:t>Here are some good tips to draw a star schema</a:t>
            </a:r>
          </a:p>
        </p:txBody>
      </p:sp>
      <p:pic>
        <p:nvPicPr>
          <p:cNvPr id="5" name="Picture 4" descr="Wooden block pieces">
            <a:extLst>
              <a:ext uri="{FF2B5EF4-FFF2-40B4-BE49-F238E27FC236}">
                <a16:creationId xmlns:a16="http://schemas.microsoft.com/office/drawing/2014/main" id="{30782329-42A0-709F-C0D3-D190C09924B0}"/>
              </a:ext>
            </a:extLst>
          </p:cNvPr>
          <p:cNvPicPr>
            <a:picLocks noChangeAspect="1"/>
          </p:cNvPicPr>
          <p:nvPr/>
        </p:nvPicPr>
        <p:blipFill rotWithShape="1">
          <a:blip r:embed="rId2"/>
          <a:srcRect l="19625" r="47136"/>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5FFEF70-75E2-269A-3AB2-598266961A59}"/>
              </a:ext>
            </a:extLst>
          </p:cNvPr>
          <p:cNvSpPr>
            <a:spLocks noGrp="1"/>
          </p:cNvSpPr>
          <p:nvPr>
            <p:ph idx="1"/>
          </p:nvPr>
        </p:nvSpPr>
        <p:spPr>
          <a:xfrm>
            <a:off x="4654296" y="2706624"/>
            <a:ext cx="6894576" cy="3483864"/>
          </a:xfrm>
        </p:spPr>
        <p:txBody>
          <a:bodyPr>
            <a:noAutofit/>
          </a:bodyPr>
          <a:lstStyle/>
          <a:p>
            <a:r>
              <a:rPr lang="en-MY" sz="1800" dirty="0"/>
              <a:t>Within dimension tables, define hierarchies. Hierarchies help in organizing dimension attributes in a tree-like structure. For example, a time dimension might have hierarchies like year &gt; quarter &gt; month &gt; day.</a:t>
            </a:r>
          </a:p>
          <a:p>
            <a:r>
              <a:rPr lang="en-MY" sz="1800" dirty="0"/>
              <a:t>Ensure that each dimension table has a primary key, which uniquely identifies each row. The fact table should have foreign keys that link to the dimension tables. These keys are crucial for establishing relationships between the fact and dimension tables.</a:t>
            </a:r>
          </a:p>
          <a:p>
            <a:r>
              <a:rPr lang="en-MY" sz="1800" dirty="0"/>
              <a:t>Whether you need to include the customer name in the customer dimension table of a star schema depends on your specific business requirements and use cases. Here are some factors to consider when deciding whether to include customer name in the customer dimension table.</a:t>
            </a:r>
          </a:p>
        </p:txBody>
      </p:sp>
    </p:spTree>
    <p:extLst>
      <p:ext uri="{BB962C8B-B14F-4D97-AF65-F5344CB8AC3E}">
        <p14:creationId xmlns:p14="http://schemas.microsoft.com/office/powerpoint/2010/main" val="23522747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BE4499-35A1-1C91-62DF-CAB70AB3028D}"/>
              </a:ext>
            </a:extLst>
          </p:cNvPr>
          <p:cNvSpPr>
            <a:spLocks noGrp="1"/>
          </p:cNvSpPr>
          <p:nvPr>
            <p:ph type="title"/>
          </p:nvPr>
        </p:nvSpPr>
        <p:spPr>
          <a:xfrm>
            <a:off x="4654296" y="329184"/>
            <a:ext cx="6894576" cy="1783080"/>
          </a:xfrm>
        </p:spPr>
        <p:txBody>
          <a:bodyPr anchor="b">
            <a:normAutofit/>
          </a:bodyPr>
          <a:lstStyle/>
          <a:p>
            <a:r>
              <a:rPr lang="en-MY" sz="5000"/>
              <a:t>Here are some good tips to draw a star schema</a:t>
            </a:r>
          </a:p>
        </p:txBody>
      </p:sp>
      <p:pic>
        <p:nvPicPr>
          <p:cNvPr id="5" name="Picture 4" descr="Three arrows on bullseye">
            <a:extLst>
              <a:ext uri="{FF2B5EF4-FFF2-40B4-BE49-F238E27FC236}">
                <a16:creationId xmlns:a16="http://schemas.microsoft.com/office/drawing/2014/main" id="{6B24BD07-1E5B-6C4C-A74E-7A24BCE6A1C0}"/>
              </a:ext>
            </a:extLst>
          </p:cNvPr>
          <p:cNvPicPr>
            <a:picLocks noChangeAspect="1"/>
          </p:cNvPicPr>
          <p:nvPr/>
        </p:nvPicPr>
        <p:blipFill rotWithShape="1">
          <a:blip r:embed="rId2"/>
          <a:srcRect l="13973" r="47322" b="2"/>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0212D31-7EE7-6FC1-9013-5086920C01E3}"/>
              </a:ext>
            </a:extLst>
          </p:cNvPr>
          <p:cNvSpPr>
            <a:spLocks noGrp="1"/>
          </p:cNvSpPr>
          <p:nvPr>
            <p:ph idx="1"/>
          </p:nvPr>
        </p:nvSpPr>
        <p:spPr>
          <a:xfrm>
            <a:off x="4654296" y="2706624"/>
            <a:ext cx="6894576" cy="3483864"/>
          </a:xfrm>
        </p:spPr>
        <p:txBody>
          <a:bodyPr>
            <a:noAutofit/>
          </a:bodyPr>
          <a:lstStyle/>
          <a:p>
            <a:r>
              <a:rPr lang="en-MY" sz="1800" dirty="0"/>
              <a:t>Consider whether there are analytical requirements that involve the customer's name. If you anticipate that you will often need to analyse data by customer name (e.g., for customer-specific reporting or segmentation), including it in the dimension table can be beneficial.</a:t>
            </a:r>
          </a:p>
          <a:p>
            <a:r>
              <a:rPr lang="en-MY" sz="1800" dirty="0"/>
              <a:t>Including the customer's name in the dimension table adds storage overhead, especially if you have a large number of customers. It can also affect query performance. Consider the trade-off between storage requirements and query performance when making your decision.</a:t>
            </a:r>
          </a:p>
          <a:p>
            <a:r>
              <a:rPr lang="en-MY" sz="1800" dirty="0"/>
              <a:t>Assess whether the source data systems provide customer names directly or if they are easily joinable with customer identifiers (e.g., customer IDs) to retrieve names when needed. If names are readily available from source systems, you may not need to store them redundantly in the dimension table.</a:t>
            </a:r>
          </a:p>
        </p:txBody>
      </p:sp>
    </p:spTree>
    <p:extLst>
      <p:ext uri="{BB962C8B-B14F-4D97-AF65-F5344CB8AC3E}">
        <p14:creationId xmlns:p14="http://schemas.microsoft.com/office/powerpoint/2010/main" val="18486008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2CE764-3E79-AB7B-CDF3-7F02CA2873DD}"/>
              </a:ext>
            </a:extLst>
          </p:cNvPr>
          <p:cNvSpPr>
            <a:spLocks noGrp="1"/>
          </p:cNvSpPr>
          <p:nvPr>
            <p:ph type="title"/>
          </p:nvPr>
        </p:nvSpPr>
        <p:spPr>
          <a:xfrm>
            <a:off x="818984" y="4230093"/>
            <a:ext cx="4150581" cy="1800165"/>
          </a:xfrm>
        </p:spPr>
        <p:txBody>
          <a:bodyPr anchor="t">
            <a:normAutofit/>
          </a:bodyPr>
          <a:lstStyle/>
          <a:p>
            <a:pPr algn="r"/>
            <a:r>
              <a:rPr lang="en-MY" sz="3100"/>
              <a:t>Lakehouse Architecture: Merging Data Lakes and Data Warehouses</a:t>
            </a:r>
          </a:p>
        </p:txBody>
      </p:sp>
      <p:pic>
        <p:nvPicPr>
          <p:cNvPr id="7" name="Picture 6" descr="A diagram of a data center&#10;&#10;Description automatically generated">
            <a:extLst>
              <a:ext uri="{FF2B5EF4-FFF2-40B4-BE49-F238E27FC236}">
                <a16:creationId xmlns:a16="http://schemas.microsoft.com/office/drawing/2014/main" id="{88EAF514-7126-629A-1435-6BCB9FECF5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4274" y="504932"/>
            <a:ext cx="6613062" cy="3455325"/>
          </a:xfrm>
          <a:prstGeom prst="rect">
            <a:avLst/>
          </a:prstGeom>
        </p:spPr>
      </p:pic>
      <p:sp>
        <p:nvSpPr>
          <p:cNvPr id="3" name="Content Placeholder 2">
            <a:extLst>
              <a:ext uri="{FF2B5EF4-FFF2-40B4-BE49-F238E27FC236}">
                <a16:creationId xmlns:a16="http://schemas.microsoft.com/office/drawing/2014/main" id="{B9925AD7-2EB2-9637-8FC0-58535DC39FC0}"/>
              </a:ext>
            </a:extLst>
          </p:cNvPr>
          <p:cNvSpPr>
            <a:spLocks noGrp="1"/>
          </p:cNvSpPr>
          <p:nvPr>
            <p:ph idx="1"/>
          </p:nvPr>
        </p:nvSpPr>
        <p:spPr>
          <a:xfrm>
            <a:off x="5246415" y="4230094"/>
            <a:ext cx="6235268" cy="1800164"/>
          </a:xfrm>
        </p:spPr>
        <p:txBody>
          <a:bodyPr anchor="t">
            <a:normAutofit/>
          </a:bodyPr>
          <a:lstStyle/>
          <a:p>
            <a:r>
              <a:rPr lang="en-MY" sz="1600"/>
              <a:t>Lakehouse Architecture is a modern approach to data management that combines the benefits of both data lakes and data warehouses.</a:t>
            </a:r>
          </a:p>
          <a:p>
            <a:r>
              <a:rPr lang="en-MY" sz="1600"/>
              <a:t> It seeks to overcome the limitations of traditional data architectures by unifying data storage, management, and analytics in one system, providing both the flexibility of data lakes and the performance of data warehouses.</a:t>
            </a:r>
          </a:p>
        </p:txBody>
      </p:sp>
      <p:sp>
        <p:nvSpPr>
          <p:cNvPr id="18" name="Rectangle 17">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F8B7DBD-60F1-5B98-DF92-8880B131C4C0}"/>
              </a:ext>
            </a:extLst>
          </p:cNvPr>
          <p:cNvSpPr txBox="1"/>
          <p:nvPr/>
        </p:nvSpPr>
        <p:spPr>
          <a:xfrm>
            <a:off x="10106025" y="3590925"/>
            <a:ext cx="442750" cy="369332"/>
          </a:xfrm>
          <a:prstGeom prst="rect">
            <a:avLst/>
          </a:prstGeom>
          <a:noFill/>
        </p:spPr>
        <p:txBody>
          <a:bodyPr wrap="none" rtlCol="0">
            <a:spAutoFit/>
          </a:bodyPr>
          <a:lstStyle/>
          <a:p>
            <a:r>
              <a:rPr lang="en-MY" dirty="0"/>
              <a:t>[7]</a:t>
            </a:r>
          </a:p>
        </p:txBody>
      </p:sp>
    </p:spTree>
    <p:extLst>
      <p:ext uri="{BB962C8B-B14F-4D97-AF65-F5344CB8AC3E}">
        <p14:creationId xmlns:p14="http://schemas.microsoft.com/office/powerpoint/2010/main" val="33515697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CD458D-3818-C6BC-6D56-693CD541E23B}"/>
              </a:ext>
            </a:extLst>
          </p:cNvPr>
          <p:cNvSpPr>
            <a:spLocks noGrp="1"/>
          </p:cNvSpPr>
          <p:nvPr>
            <p:ph type="title"/>
          </p:nvPr>
        </p:nvSpPr>
        <p:spPr>
          <a:xfrm>
            <a:off x="4553733" y="548464"/>
            <a:ext cx="6798541" cy="1675623"/>
          </a:xfrm>
        </p:spPr>
        <p:txBody>
          <a:bodyPr anchor="b">
            <a:normAutofit/>
          </a:bodyPr>
          <a:lstStyle/>
          <a:p>
            <a:r>
              <a:rPr lang="en-MY" sz="4000"/>
              <a:t>Conclusion</a:t>
            </a:r>
          </a:p>
        </p:txBody>
      </p:sp>
      <p:pic>
        <p:nvPicPr>
          <p:cNvPr id="5" name="Picture 4">
            <a:extLst>
              <a:ext uri="{FF2B5EF4-FFF2-40B4-BE49-F238E27FC236}">
                <a16:creationId xmlns:a16="http://schemas.microsoft.com/office/drawing/2014/main" id="{9F851DC1-85AC-2E93-6582-9820C5C34B94}"/>
              </a:ext>
            </a:extLst>
          </p:cNvPr>
          <p:cNvPicPr>
            <a:picLocks noChangeAspect="1"/>
          </p:cNvPicPr>
          <p:nvPr/>
        </p:nvPicPr>
        <p:blipFill rotWithShape="1">
          <a:blip r:embed="rId2"/>
          <a:srcRect l="34596" r="30984"/>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A4AF1727-74F7-FBF3-20A4-8FC5C8D4F0A5}"/>
              </a:ext>
            </a:extLst>
          </p:cNvPr>
          <p:cNvSpPr>
            <a:spLocks noGrp="1"/>
          </p:cNvSpPr>
          <p:nvPr>
            <p:ph idx="1"/>
          </p:nvPr>
        </p:nvSpPr>
        <p:spPr>
          <a:xfrm>
            <a:off x="4553734" y="2409830"/>
            <a:ext cx="6798539" cy="3705217"/>
          </a:xfrm>
        </p:spPr>
        <p:txBody>
          <a:bodyPr>
            <a:normAutofit/>
          </a:bodyPr>
          <a:lstStyle/>
          <a:p>
            <a:r>
              <a:rPr lang="en-MY" dirty="0"/>
              <a:t>When designing a Data Warehouse Architecture and Infrastructure, it is important to ensure that it meets the organization's current and future needs, is scalable, performs well, and is secure and cost-effective. </a:t>
            </a:r>
          </a:p>
          <a:p>
            <a:r>
              <a:rPr lang="en-MY" dirty="0"/>
              <a:t>Leveraging modern technologies and platforms can help in building a robust and efficient Data Warehouse system.</a:t>
            </a:r>
          </a:p>
        </p:txBody>
      </p:sp>
    </p:spTree>
    <p:extLst>
      <p:ext uri="{BB962C8B-B14F-4D97-AF65-F5344CB8AC3E}">
        <p14:creationId xmlns:p14="http://schemas.microsoft.com/office/powerpoint/2010/main" val="2844424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7C36EC-3429-32DF-40C2-9445122D4D3C}"/>
              </a:ext>
            </a:extLst>
          </p:cNvPr>
          <p:cNvSpPr>
            <a:spLocks noGrp="1"/>
          </p:cNvSpPr>
          <p:nvPr>
            <p:ph type="title"/>
          </p:nvPr>
        </p:nvSpPr>
        <p:spPr>
          <a:xfrm>
            <a:off x="4654296" y="329184"/>
            <a:ext cx="6894576" cy="927700"/>
          </a:xfrm>
        </p:spPr>
        <p:txBody>
          <a:bodyPr anchor="b">
            <a:normAutofit/>
          </a:bodyPr>
          <a:lstStyle/>
          <a:p>
            <a:r>
              <a:rPr lang="en-MY" sz="5400" dirty="0"/>
              <a:t> Learning objectives</a:t>
            </a:r>
          </a:p>
        </p:txBody>
      </p:sp>
      <p:pic>
        <p:nvPicPr>
          <p:cNvPr id="5" name="Picture 4">
            <a:extLst>
              <a:ext uri="{FF2B5EF4-FFF2-40B4-BE49-F238E27FC236}">
                <a16:creationId xmlns:a16="http://schemas.microsoft.com/office/drawing/2014/main" id="{4A17356F-51A2-B36D-560E-0E1BB164EC1C}"/>
              </a:ext>
            </a:extLst>
          </p:cNvPr>
          <p:cNvPicPr>
            <a:picLocks noChangeAspect="1"/>
          </p:cNvPicPr>
          <p:nvPr/>
        </p:nvPicPr>
        <p:blipFill rotWithShape="1">
          <a:blip r:embed="rId2"/>
          <a:srcRect l="19544" r="41012" b="-2"/>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F52DA55-0A35-8FF7-AF48-9D7A0D0898C2}"/>
              </a:ext>
            </a:extLst>
          </p:cNvPr>
          <p:cNvSpPr>
            <a:spLocks noGrp="1"/>
          </p:cNvSpPr>
          <p:nvPr>
            <p:ph idx="1"/>
          </p:nvPr>
        </p:nvSpPr>
        <p:spPr>
          <a:xfrm>
            <a:off x="4654296" y="2706624"/>
            <a:ext cx="6894576" cy="3483864"/>
          </a:xfrm>
        </p:spPr>
        <p:txBody>
          <a:bodyPr>
            <a:noAutofit/>
          </a:bodyPr>
          <a:lstStyle/>
          <a:p>
            <a:r>
              <a:rPr lang="en-MY" sz="2000" dirty="0"/>
              <a:t>Understand the various layers involved in a typical data architecture.</a:t>
            </a:r>
          </a:p>
          <a:p>
            <a:r>
              <a:rPr lang="en-MY" sz="2000" dirty="0"/>
              <a:t>Identify the purpose and functionalities of each layer.</a:t>
            </a:r>
          </a:p>
          <a:p>
            <a:r>
              <a:rPr lang="en-MY" sz="2000" dirty="0"/>
              <a:t>Learn about the flow of data between layers and their interdependencies</a:t>
            </a:r>
          </a:p>
          <a:p>
            <a:r>
              <a:rPr lang="en-MY" sz="2000" dirty="0"/>
              <a:t>Understand the Importance of Infrastructure</a:t>
            </a:r>
          </a:p>
          <a:p>
            <a:r>
              <a:rPr lang="en-MY" sz="2000" dirty="0"/>
              <a:t>Understand how cloud-native architectures, like Data Lakes and </a:t>
            </a:r>
            <a:r>
              <a:rPr lang="en-MY" sz="2000" dirty="0" err="1"/>
              <a:t>Lakehouses</a:t>
            </a:r>
            <a:r>
              <a:rPr lang="en-MY" sz="2000" dirty="0"/>
              <a:t>, integrate with modern data warehousing.</a:t>
            </a:r>
          </a:p>
          <a:p>
            <a:r>
              <a:rPr lang="en-MY" sz="2000" dirty="0"/>
              <a:t>Learn about the role of automation, DevOps, and AI in optimizing modern data pipelines.</a:t>
            </a:r>
          </a:p>
          <a:p>
            <a:r>
              <a:rPr lang="en-MY" sz="2000" dirty="0"/>
              <a:t>Explore hybrid and multi-cloud approaches for scalable, secure, and flexible data warehouse infrastructure.</a:t>
            </a:r>
          </a:p>
        </p:txBody>
      </p:sp>
    </p:spTree>
    <p:extLst>
      <p:ext uri="{BB962C8B-B14F-4D97-AF65-F5344CB8AC3E}">
        <p14:creationId xmlns:p14="http://schemas.microsoft.com/office/powerpoint/2010/main" val="15320091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7E43B5-C2B2-6E0C-E753-81CC8BD9664B}"/>
              </a:ext>
            </a:extLst>
          </p:cNvPr>
          <p:cNvSpPr>
            <a:spLocks noGrp="1"/>
          </p:cNvSpPr>
          <p:nvPr>
            <p:ph type="title"/>
          </p:nvPr>
        </p:nvSpPr>
        <p:spPr>
          <a:xfrm>
            <a:off x="1171074" y="1396686"/>
            <a:ext cx="3240506" cy="4064628"/>
          </a:xfrm>
        </p:spPr>
        <p:txBody>
          <a:bodyPr>
            <a:normAutofit/>
          </a:bodyPr>
          <a:lstStyle/>
          <a:p>
            <a:r>
              <a:rPr lang="en-MY">
                <a:solidFill>
                  <a:srgbClr val="FFFFFF"/>
                </a:solidFill>
              </a:rPr>
              <a:t>Lab Exercise - Data Warehouses Using Talend Data Integration </a:t>
            </a: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7FD49BD-AAE7-1BAE-F4D0-DC8E701DE86C}"/>
              </a:ext>
            </a:extLst>
          </p:cNvPr>
          <p:cNvSpPr>
            <a:spLocks noGrp="1"/>
          </p:cNvSpPr>
          <p:nvPr>
            <p:ph idx="1"/>
          </p:nvPr>
        </p:nvSpPr>
        <p:spPr>
          <a:xfrm>
            <a:off x="5370153" y="1526033"/>
            <a:ext cx="5536397" cy="3935281"/>
          </a:xfrm>
        </p:spPr>
        <p:txBody>
          <a:bodyPr>
            <a:normAutofit/>
          </a:bodyPr>
          <a:lstStyle/>
          <a:p>
            <a:r>
              <a:rPr lang="en-MY" dirty="0"/>
              <a:t>Objective:</a:t>
            </a:r>
          </a:p>
          <a:p>
            <a:pPr lvl="1"/>
            <a:r>
              <a:rPr lang="en-MY" dirty="0"/>
              <a:t>By the end of this lab, participants will be familiar with the basic features of Talend Data Integration for creating a simple data warehouse, including data extraction, transformation, and loading (ETL) processes.</a:t>
            </a:r>
          </a:p>
        </p:txBody>
      </p:sp>
    </p:spTree>
    <p:extLst>
      <p:ext uri="{BB962C8B-B14F-4D97-AF65-F5344CB8AC3E}">
        <p14:creationId xmlns:p14="http://schemas.microsoft.com/office/powerpoint/2010/main" val="10762151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AC1364A-3E3D-4F0D-8776-78AF3A270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DFE6A-9FDE-31D8-8423-3969A2F578E6}"/>
              </a:ext>
            </a:extLst>
          </p:cNvPr>
          <p:cNvSpPr>
            <a:spLocks noGrp="1"/>
          </p:cNvSpPr>
          <p:nvPr>
            <p:ph type="title"/>
          </p:nvPr>
        </p:nvSpPr>
        <p:spPr>
          <a:xfrm>
            <a:off x="4797501" y="329184"/>
            <a:ext cx="6755626" cy="1783080"/>
          </a:xfrm>
        </p:spPr>
        <p:txBody>
          <a:bodyPr anchor="b">
            <a:normAutofit/>
          </a:bodyPr>
          <a:lstStyle/>
          <a:p>
            <a:r>
              <a:rPr lang="en-MY" sz="5000"/>
              <a:t>Task 1: Extract data from the provided CSV file</a:t>
            </a:r>
          </a:p>
        </p:txBody>
      </p:sp>
      <p:pic>
        <p:nvPicPr>
          <p:cNvPr id="7" name="Picture 6">
            <a:extLst>
              <a:ext uri="{FF2B5EF4-FFF2-40B4-BE49-F238E27FC236}">
                <a16:creationId xmlns:a16="http://schemas.microsoft.com/office/drawing/2014/main" id="{3F45476B-318B-E1DE-D441-9C943B2C06D7}"/>
              </a:ext>
            </a:extLst>
          </p:cNvPr>
          <p:cNvPicPr>
            <a:picLocks noChangeAspect="1"/>
          </p:cNvPicPr>
          <p:nvPr/>
        </p:nvPicPr>
        <p:blipFill>
          <a:blip r:embed="rId2"/>
          <a:stretch>
            <a:fillRect/>
          </a:stretch>
        </p:blipFill>
        <p:spPr>
          <a:xfrm>
            <a:off x="320040" y="579152"/>
            <a:ext cx="4014216" cy="2749231"/>
          </a:xfrm>
          <a:prstGeom prst="rect">
            <a:avLst/>
          </a:prstGeom>
        </p:spPr>
      </p:pic>
      <p:sp>
        <p:nvSpPr>
          <p:cNvPr id="19"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7494"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17DB0CA-0D09-6CD1-5C4C-01CA6C07B644}"/>
              </a:ext>
            </a:extLst>
          </p:cNvPr>
          <p:cNvPicPr>
            <a:picLocks noChangeAspect="1"/>
          </p:cNvPicPr>
          <p:nvPr/>
        </p:nvPicPr>
        <p:blipFill>
          <a:blip r:embed="rId3"/>
          <a:stretch>
            <a:fillRect/>
          </a:stretch>
        </p:blipFill>
        <p:spPr>
          <a:xfrm>
            <a:off x="320040" y="4431389"/>
            <a:ext cx="3995928" cy="1535220"/>
          </a:xfrm>
          <a:prstGeom prst="rect">
            <a:avLst/>
          </a:prstGeom>
        </p:spPr>
      </p:pic>
      <p:sp>
        <p:nvSpPr>
          <p:cNvPr id="3" name="Content Placeholder 2">
            <a:extLst>
              <a:ext uri="{FF2B5EF4-FFF2-40B4-BE49-F238E27FC236}">
                <a16:creationId xmlns:a16="http://schemas.microsoft.com/office/drawing/2014/main" id="{286D72FF-6941-B19C-D546-3E8B8A887D12}"/>
              </a:ext>
            </a:extLst>
          </p:cNvPr>
          <p:cNvSpPr>
            <a:spLocks noGrp="1"/>
          </p:cNvSpPr>
          <p:nvPr>
            <p:ph idx="1"/>
          </p:nvPr>
        </p:nvSpPr>
        <p:spPr>
          <a:xfrm>
            <a:off x="4797494" y="2706624"/>
            <a:ext cx="6755626" cy="3483864"/>
          </a:xfrm>
        </p:spPr>
        <p:txBody>
          <a:bodyPr>
            <a:normAutofit/>
          </a:bodyPr>
          <a:lstStyle/>
          <a:p>
            <a:r>
              <a:rPr lang="en-MY" sz="1500"/>
              <a:t>Open Talend Data Integration Studio:</a:t>
            </a:r>
          </a:p>
          <a:p>
            <a:pPr lvl="1"/>
            <a:r>
              <a:rPr lang="en-MY" sz="1500"/>
              <a:t>Launch the Talend Data Integration tool and open your project.</a:t>
            </a:r>
          </a:p>
          <a:p>
            <a:r>
              <a:rPr lang="en-MY" sz="1500"/>
              <a:t>Create a New Job:</a:t>
            </a:r>
          </a:p>
          <a:p>
            <a:pPr lvl="1"/>
            <a:r>
              <a:rPr lang="en-MY" sz="1500"/>
              <a:t>Right-click in the Repository panel on the left under Job Designs.</a:t>
            </a:r>
          </a:p>
          <a:p>
            <a:pPr lvl="1"/>
            <a:r>
              <a:rPr lang="en-MY" sz="1500"/>
              <a:t>Choose Create job.</a:t>
            </a:r>
          </a:p>
          <a:p>
            <a:pPr lvl="1"/>
            <a:r>
              <a:rPr lang="en-MY" sz="1500"/>
              <a:t>Provide a name for the job (e.g., "CSV_Extraction") and a description, if desired. Click Finish.</a:t>
            </a:r>
          </a:p>
          <a:p>
            <a:r>
              <a:rPr lang="en-MY" sz="1500"/>
              <a:t>Add a tFileInputDelimited Component:</a:t>
            </a:r>
          </a:p>
          <a:p>
            <a:pPr lvl="1"/>
            <a:r>
              <a:rPr lang="en-MY" sz="1500"/>
              <a:t>This component is used to read delimited files like CSV.</a:t>
            </a:r>
          </a:p>
          <a:p>
            <a:pPr lvl="1"/>
            <a:r>
              <a:rPr lang="en-MY" sz="1500"/>
              <a:t>From the Palette panel on the right, type "tFileInputDelimited" into the search bar.</a:t>
            </a:r>
          </a:p>
          <a:p>
            <a:pPr lvl="1"/>
            <a:r>
              <a:rPr lang="en-MY" sz="1500"/>
              <a:t>Drag the tFileInputDelimited component to the design workspace.</a:t>
            </a:r>
          </a:p>
        </p:txBody>
      </p:sp>
    </p:spTree>
    <p:extLst>
      <p:ext uri="{BB962C8B-B14F-4D97-AF65-F5344CB8AC3E}">
        <p14:creationId xmlns:p14="http://schemas.microsoft.com/office/powerpoint/2010/main" val="73895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3E60C6D-4E85-4E14-BCDF-BF15C241F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252DDA-328E-7CB3-382C-0F7D9334E40B}"/>
              </a:ext>
            </a:extLst>
          </p:cNvPr>
          <p:cNvSpPr>
            <a:spLocks noGrp="1"/>
          </p:cNvSpPr>
          <p:nvPr>
            <p:ph type="title"/>
          </p:nvPr>
        </p:nvSpPr>
        <p:spPr>
          <a:xfrm>
            <a:off x="6151294" y="486184"/>
            <a:ext cx="5397237" cy="1325563"/>
          </a:xfrm>
        </p:spPr>
        <p:txBody>
          <a:bodyPr>
            <a:normAutofit/>
          </a:bodyPr>
          <a:lstStyle/>
          <a:p>
            <a:r>
              <a:rPr lang="en-MY" sz="4100"/>
              <a:t>Task 1: Extract data from the provided CSV file</a:t>
            </a:r>
          </a:p>
        </p:txBody>
      </p:sp>
      <p:pic>
        <p:nvPicPr>
          <p:cNvPr id="5" name="Picture 4">
            <a:extLst>
              <a:ext uri="{FF2B5EF4-FFF2-40B4-BE49-F238E27FC236}">
                <a16:creationId xmlns:a16="http://schemas.microsoft.com/office/drawing/2014/main" id="{4DD53CE5-2298-8FA3-9BEA-FF4D79E92388}"/>
              </a:ext>
            </a:extLst>
          </p:cNvPr>
          <p:cNvPicPr>
            <a:picLocks noChangeAspect="1"/>
          </p:cNvPicPr>
          <p:nvPr/>
        </p:nvPicPr>
        <p:blipFill>
          <a:blip r:embed="rId2"/>
          <a:stretch>
            <a:fillRect/>
          </a:stretch>
        </p:blipFill>
        <p:spPr>
          <a:xfrm>
            <a:off x="698353" y="871594"/>
            <a:ext cx="4555700" cy="2187459"/>
          </a:xfrm>
          <a:custGeom>
            <a:avLst/>
            <a:gdLst/>
            <a:ahLst/>
            <a:cxnLst/>
            <a:rect l="l" t="t" r="r" b="b"/>
            <a:pathLst>
              <a:path w="4555700" h="2733294">
                <a:moveTo>
                  <a:pt x="82217" y="0"/>
                </a:moveTo>
                <a:lnTo>
                  <a:pt x="4473483" y="0"/>
                </a:lnTo>
                <a:cubicBezTo>
                  <a:pt x="4518890" y="0"/>
                  <a:pt x="4555700" y="36810"/>
                  <a:pt x="4555700" y="82217"/>
                </a:cubicBezTo>
                <a:lnTo>
                  <a:pt x="4555700" y="2651077"/>
                </a:lnTo>
                <a:cubicBezTo>
                  <a:pt x="4555700" y="2696484"/>
                  <a:pt x="4518890" y="2733294"/>
                  <a:pt x="4473483" y="2733294"/>
                </a:cubicBezTo>
                <a:lnTo>
                  <a:pt x="82217" y="2733294"/>
                </a:lnTo>
                <a:cubicBezTo>
                  <a:pt x="36810" y="2733294"/>
                  <a:pt x="0" y="2696484"/>
                  <a:pt x="0" y="2651077"/>
                </a:cubicBezTo>
                <a:lnTo>
                  <a:pt x="0" y="82217"/>
                </a:lnTo>
                <a:cubicBezTo>
                  <a:pt x="0" y="36810"/>
                  <a:pt x="36810" y="0"/>
                  <a:pt x="82217" y="0"/>
                </a:cubicBezTo>
                <a:close/>
              </a:path>
            </a:pathLst>
          </a:custGeom>
        </p:spPr>
      </p:pic>
      <p:sp>
        <p:nvSpPr>
          <p:cNvPr id="19" name="Freeform: Shape 18">
            <a:extLst>
              <a:ext uri="{FF2B5EF4-FFF2-40B4-BE49-F238E27FC236}">
                <a16:creationId xmlns:a16="http://schemas.microsoft.com/office/drawing/2014/main" id="{7D42D292-4C48-479B-9E59-E29CD9871C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17AC0CE0-E8FB-5E86-B628-EE72D8C5D354}"/>
              </a:ext>
            </a:extLst>
          </p:cNvPr>
          <p:cNvPicPr>
            <a:picLocks noChangeAspect="1"/>
          </p:cNvPicPr>
          <p:nvPr/>
        </p:nvPicPr>
        <p:blipFill>
          <a:blip r:embed="rId3"/>
          <a:stretch>
            <a:fillRect/>
          </a:stretch>
        </p:blipFill>
        <p:spPr>
          <a:xfrm>
            <a:off x="698353" y="3526029"/>
            <a:ext cx="3879942" cy="2733293"/>
          </a:xfrm>
          <a:custGeom>
            <a:avLst/>
            <a:gdLst/>
            <a:ahLst/>
            <a:cxnLst/>
            <a:rect l="l" t="t" r="r" b="b"/>
            <a:pathLst>
              <a:path w="4438338" h="2323972">
                <a:moveTo>
                  <a:pt x="69905" y="0"/>
                </a:moveTo>
                <a:lnTo>
                  <a:pt x="4368433" y="0"/>
                </a:lnTo>
                <a:cubicBezTo>
                  <a:pt x="4407040" y="0"/>
                  <a:pt x="4438338" y="31298"/>
                  <a:pt x="4438338" y="69905"/>
                </a:cubicBezTo>
                <a:lnTo>
                  <a:pt x="4438338" y="2254067"/>
                </a:lnTo>
                <a:cubicBezTo>
                  <a:pt x="4438338" y="2292674"/>
                  <a:pt x="4407040" y="2323972"/>
                  <a:pt x="4368433" y="2323972"/>
                </a:cubicBezTo>
                <a:lnTo>
                  <a:pt x="69905" y="2323972"/>
                </a:lnTo>
                <a:cubicBezTo>
                  <a:pt x="31298" y="2323972"/>
                  <a:pt x="0" y="2292674"/>
                  <a:pt x="0" y="2254067"/>
                </a:cubicBezTo>
                <a:lnTo>
                  <a:pt x="0" y="69905"/>
                </a:lnTo>
                <a:cubicBezTo>
                  <a:pt x="0" y="31298"/>
                  <a:pt x="31298" y="0"/>
                  <a:pt x="69905" y="0"/>
                </a:cubicBezTo>
                <a:close/>
              </a:path>
            </a:pathLst>
          </a:custGeom>
        </p:spPr>
      </p:pic>
      <p:sp>
        <p:nvSpPr>
          <p:cNvPr id="3" name="Content Placeholder 2">
            <a:extLst>
              <a:ext uri="{FF2B5EF4-FFF2-40B4-BE49-F238E27FC236}">
                <a16:creationId xmlns:a16="http://schemas.microsoft.com/office/drawing/2014/main" id="{A433D376-BA5B-5240-39E7-E4E76E64C8F6}"/>
              </a:ext>
            </a:extLst>
          </p:cNvPr>
          <p:cNvSpPr>
            <a:spLocks noGrp="1"/>
          </p:cNvSpPr>
          <p:nvPr>
            <p:ph idx="1"/>
          </p:nvPr>
        </p:nvSpPr>
        <p:spPr>
          <a:xfrm>
            <a:off x="6151294" y="1946684"/>
            <a:ext cx="5397237" cy="4351338"/>
          </a:xfrm>
        </p:spPr>
        <p:txBody>
          <a:bodyPr>
            <a:normAutofit/>
          </a:bodyPr>
          <a:lstStyle/>
          <a:p>
            <a:r>
              <a:rPr lang="en-MY" sz="1100" dirty="0"/>
              <a:t>Configure the tFileInputDelimited Component:</a:t>
            </a:r>
          </a:p>
          <a:p>
            <a:pPr lvl="1"/>
            <a:r>
              <a:rPr lang="en-MY" sz="1100" dirty="0"/>
              <a:t>Click on the tFileInputDelimited component to select it.</a:t>
            </a:r>
          </a:p>
          <a:p>
            <a:pPr lvl="1"/>
            <a:r>
              <a:rPr lang="en-MY" sz="1100" dirty="0"/>
              <a:t>In the Component panel below, set the properties:</a:t>
            </a:r>
          </a:p>
          <a:p>
            <a:pPr lvl="2"/>
            <a:r>
              <a:rPr lang="en-MY" sz="1100" dirty="0"/>
              <a:t>File Name/Stream: Browse to and select your CSV file.</a:t>
            </a:r>
          </a:p>
          <a:p>
            <a:pPr lvl="2"/>
            <a:r>
              <a:rPr lang="en-MY" sz="1100" dirty="0"/>
              <a:t>Row Separator: Set this to "</a:t>
            </a:r>
            <a:r>
              <a:rPr lang="en-MY" sz="1100" b="1" dirty="0"/>
              <a:t>\n</a:t>
            </a:r>
            <a:r>
              <a:rPr lang="en-MY" sz="1100" dirty="0"/>
              <a:t>" for new lines (most common for CSV files).</a:t>
            </a:r>
          </a:p>
          <a:p>
            <a:pPr lvl="2"/>
            <a:r>
              <a:rPr lang="en-MY" sz="1100" dirty="0"/>
              <a:t>Field Separator: Set this to  </a:t>
            </a:r>
            <a:r>
              <a:rPr lang="en-MY" sz="1100" b="1" dirty="0"/>
              <a:t>",</a:t>
            </a:r>
            <a:r>
              <a:rPr lang="en-MY" sz="1100" dirty="0"/>
              <a:t>" depending on how your CSV is delimited.</a:t>
            </a:r>
          </a:p>
          <a:p>
            <a:pPr lvl="2"/>
            <a:r>
              <a:rPr lang="en-MY" sz="1100" dirty="0"/>
              <a:t>Header: If your CSV has a header row, set this to</a:t>
            </a:r>
            <a:r>
              <a:rPr lang="en-MY" sz="1100" b="1" dirty="0"/>
              <a:t> 1. </a:t>
            </a:r>
            <a:r>
              <a:rPr lang="en-MY" sz="1100" dirty="0"/>
              <a:t>.</a:t>
            </a:r>
          </a:p>
          <a:p>
            <a:pPr lvl="2"/>
            <a:r>
              <a:rPr lang="en-MY" sz="1100" dirty="0"/>
              <a:t>Under the Schema section, click on the Edit schema button. Here, define the columns in your CSV file by adding columns and specifying their data types. This schema should match the structure of your CSV file.</a:t>
            </a:r>
          </a:p>
          <a:p>
            <a:r>
              <a:rPr lang="en-MY" sz="1100" dirty="0"/>
              <a:t>Run the Job to View Data:</a:t>
            </a:r>
          </a:p>
          <a:p>
            <a:pPr lvl="1"/>
            <a:r>
              <a:rPr lang="en-MY" sz="1100" dirty="0"/>
              <a:t>To view the extracted data from the CSV, you can use the tLogRow component.</a:t>
            </a:r>
          </a:p>
          <a:p>
            <a:pPr lvl="2"/>
            <a:r>
              <a:rPr lang="en-MY" sz="1100" dirty="0"/>
              <a:t>Drag the tLogRow component from the Palette to the workspace.</a:t>
            </a:r>
          </a:p>
          <a:p>
            <a:pPr lvl="2"/>
            <a:r>
              <a:rPr lang="en-MY" sz="1100" dirty="0"/>
              <a:t>Connect tFileInputDelimited to tLogRow by right-clicking on tFileInputDelimited, selecting Row &gt; Main, and then clicking on tLogRow.</a:t>
            </a:r>
          </a:p>
          <a:p>
            <a:pPr lvl="1"/>
            <a:r>
              <a:rPr lang="en-MY" sz="1100" dirty="0"/>
              <a:t>Now, click on the Run tab at the bottom and press the Run button.</a:t>
            </a:r>
          </a:p>
          <a:p>
            <a:pPr lvl="1"/>
            <a:r>
              <a:rPr lang="en-MY" sz="1100" dirty="0"/>
              <a:t>The extracted data from the CSV file should be displayed in the console.</a:t>
            </a:r>
          </a:p>
        </p:txBody>
      </p:sp>
      <p:sp>
        <p:nvSpPr>
          <p:cNvPr id="21" name="Arc 20">
            <a:extLst>
              <a:ext uri="{FF2B5EF4-FFF2-40B4-BE49-F238E27FC236}">
                <a16:creationId xmlns:a16="http://schemas.microsoft.com/office/drawing/2014/main" id="{533DF362-939D-4EEE-8DC4-6B54607E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95198">
            <a:off x="1539683" y="162676"/>
            <a:ext cx="4083433" cy="4083433"/>
          </a:xfrm>
          <a:prstGeom prst="arc">
            <a:avLst>
              <a:gd name="adj1" fmla="val 17445962"/>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5272604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5AE4B2-617A-A499-7BA6-BABE3AE93300}"/>
              </a:ext>
            </a:extLst>
          </p:cNvPr>
          <p:cNvSpPr>
            <a:spLocks noGrp="1"/>
          </p:cNvSpPr>
          <p:nvPr>
            <p:ph type="title"/>
          </p:nvPr>
        </p:nvSpPr>
        <p:spPr>
          <a:xfrm>
            <a:off x="4654296" y="329184"/>
            <a:ext cx="6894576" cy="1783080"/>
          </a:xfrm>
        </p:spPr>
        <p:txBody>
          <a:bodyPr anchor="b">
            <a:normAutofit/>
          </a:bodyPr>
          <a:lstStyle/>
          <a:p>
            <a:r>
              <a:rPr lang="en-MY" sz="3800"/>
              <a:t>Task 2: Transform the data by filtering out records with missing values</a:t>
            </a:r>
          </a:p>
        </p:txBody>
      </p:sp>
      <p:pic>
        <p:nvPicPr>
          <p:cNvPr id="14" name="Picture 13" descr="Electronic circuit board">
            <a:extLst>
              <a:ext uri="{FF2B5EF4-FFF2-40B4-BE49-F238E27FC236}">
                <a16:creationId xmlns:a16="http://schemas.microsoft.com/office/drawing/2014/main" id="{B625C49F-7801-478B-75CE-9223846E662A}"/>
              </a:ext>
            </a:extLst>
          </p:cNvPr>
          <p:cNvPicPr>
            <a:picLocks noChangeAspect="1"/>
          </p:cNvPicPr>
          <p:nvPr/>
        </p:nvPicPr>
        <p:blipFill rotWithShape="1">
          <a:blip r:embed="rId2"/>
          <a:srcRect l="46194" r="14362" b="-2"/>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20"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7ED954E-7969-F576-8987-269E62C26FE5}"/>
              </a:ext>
            </a:extLst>
          </p:cNvPr>
          <p:cNvSpPr>
            <a:spLocks noGrp="1"/>
          </p:cNvSpPr>
          <p:nvPr>
            <p:ph idx="1"/>
          </p:nvPr>
        </p:nvSpPr>
        <p:spPr>
          <a:xfrm>
            <a:off x="4654296" y="2706624"/>
            <a:ext cx="6894576" cy="3483864"/>
          </a:xfrm>
        </p:spPr>
        <p:txBody>
          <a:bodyPr>
            <a:normAutofit/>
          </a:bodyPr>
          <a:lstStyle/>
          <a:p>
            <a:r>
              <a:rPr lang="en-MY" sz="1700" dirty="0"/>
              <a:t>Create a new job:</a:t>
            </a:r>
          </a:p>
          <a:p>
            <a:pPr lvl="1"/>
            <a:r>
              <a:rPr lang="en-MY" sz="1700" dirty="0"/>
              <a:t>Click on File -&gt; New -&gt; Job.</a:t>
            </a:r>
          </a:p>
          <a:p>
            <a:pPr lvl="1"/>
            <a:r>
              <a:rPr lang="en-MY" sz="1700" dirty="0"/>
              <a:t>Provide a name for the job, e.g., "FilterMissingValues".</a:t>
            </a:r>
          </a:p>
          <a:p>
            <a:r>
              <a:rPr lang="en-MY" sz="1700" dirty="0"/>
              <a:t>Setup the components:</a:t>
            </a:r>
          </a:p>
          <a:p>
            <a:pPr lvl="1"/>
            <a:r>
              <a:rPr lang="en-MY" sz="1700" dirty="0"/>
              <a:t>Drag and drop the tFileInputDelimited component from the Palette onto the workspace. This component is used to read the CSV file.</a:t>
            </a:r>
          </a:p>
          <a:p>
            <a:pPr lvl="1"/>
            <a:r>
              <a:rPr lang="en-MY" sz="1700" dirty="0"/>
              <a:t>Drag and drop the tFilterRow component. This component is used to filter rows based on conditions. </a:t>
            </a:r>
          </a:p>
          <a:p>
            <a:pPr lvl="1"/>
            <a:r>
              <a:rPr lang="en-MY" sz="1700" dirty="0"/>
              <a:t>Drag and drop the tFileOutputDelimited component. This will be used to save the filtered results to a new CSV file.</a:t>
            </a:r>
          </a:p>
          <a:p>
            <a:endParaRPr lang="en-MY" sz="1700" dirty="0"/>
          </a:p>
        </p:txBody>
      </p:sp>
    </p:spTree>
    <p:extLst>
      <p:ext uri="{BB962C8B-B14F-4D97-AF65-F5344CB8AC3E}">
        <p14:creationId xmlns:p14="http://schemas.microsoft.com/office/powerpoint/2010/main" val="12083125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43DE72-52E0-564E-A876-065E23521DAE}"/>
              </a:ext>
            </a:extLst>
          </p:cNvPr>
          <p:cNvSpPr>
            <a:spLocks noGrp="1"/>
          </p:cNvSpPr>
          <p:nvPr>
            <p:ph type="title"/>
          </p:nvPr>
        </p:nvSpPr>
        <p:spPr>
          <a:xfrm>
            <a:off x="645065" y="1463040"/>
            <a:ext cx="3796306" cy="2690949"/>
          </a:xfrm>
        </p:spPr>
        <p:txBody>
          <a:bodyPr anchor="t">
            <a:normAutofit/>
          </a:bodyPr>
          <a:lstStyle/>
          <a:p>
            <a:r>
              <a:rPr lang="en-MY" sz="3700"/>
              <a:t>Task 2: Transform the data by filtering out records with missing values</a:t>
            </a:r>
          </a:p>
        </p:txBody>
      </p:sp>
      <p:grpSp>
        <p:nvGrpSpPr>
          <p:cNvPr id="10"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711CE21-AC80-1063-107B-A88B9D56C18C}"/>
              </a:ext>
            </a:extLst>
          </p:cNvPr>
          <p:cNvSpPr>
            <a:spLocks noGrp="1"/>
          </p:cNvSpPr>
          <p:nvPr>
            <p:ph idx="1"/>
          </p:nvPr>
        </p:nvSpPr>
        <p:spPr>
          <a:xfrm>
            <a:off x="5656218" y="1463039"/>
            <a:ext cx="5542387" cy="4300447"/>
          </a:xfrm>
        </p:spPr>
        <p:txBody>
          <a:bodyPr anchor="t">
            <a:normAutofit/>
          </a:bodyPr>
          <a:lstStyle/>
          <a:p>
            <a:r>
              <a:rPr lang="en-MY" sz="2200"/>
              <a:t>Configure tFileInputDelimited:</a:t>
            </a:r>
          </a:p>
          <a:p>
            <a:pPr lvl="1"/>
            <a:r>
              <a:rPr lang="en-MY" sz="2200"/>
              <a:t>Double-click on tFileInputDelimited.</a:t>
            </a:r>
          </a:p>
          <a:p>
            <a:pPr lvl="1"/>
            <a:r>
              <a:rPr lang="en-MY" sz="2200"/>
              <a:t>Set the file path to your CSV file location.</a:t>
            </a:r>
          </a:p>
          <a:p>
            <a:pPr lvl="1"/>
            <a:r>
              <a:rPr lang="en-MY" sz="2200"/>
              <a:t>Define the CSV format, e.g., delimiter as ",".</a:t>
            </a:r>
          </a:p>
          <a:p>
            <a:pPr lvl="1"/>
            <a:r>
              <a:rPr lang="en-MY" sz="2200"/>
              <a:t>Click on the Edit schema button and define the columns, their data types, and lengths according to the CSV file.</a:t>
            </a:r>
          </a:p>
          <a:p>
            <a:r>
              <a:rPr lang="en-MY" sz="2200"/>
              <a:t>Link tFileInputDelimited to tFilterRow:</a:t>
            </a:r>
          </a:p>
          <a:p>
            <a:pPr lvl="1"/>
            <a:r>
              <a:rPr lang="en-MY" sz="2200"/>
              <a:t>Right-click on tFileInputDelimited -&gt; Row -&gt; Main and connect it to tFilterRow.</a:t>
            </a:r>
          </a:p>
        </p:txBody>
      </p:sp>
    </p:spTree>
    <p:extLst>
      <p:ext uri="{BB962C8B-B14F-4D97-AF65-F5344CB8AC3E}">
        <p14:creationId xmlns:p14="http://schemas.microsoft.com/office/powerpoint/2010/main" val="34419154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AE2429-5FCF-F55D-89BC-A9D65EB05522}"/>
              </a:ext>
            </a:extLst>
          </p:cNvPr>
          <p:cNvSpPr>
            <a:spLocks noGrp="1"/>
          </p:cNvSpPr>
          <p:nvPr>
            <p:ph type="title"/>
          </p:nvPr>
        </p:nvSpPr>
        <p:spPr>
          <a:xfrm>
            <a:off x="6739128" y="638089"/>
            <a:ext cx="4818888" cy="1476801"/>
          </a:xfrm>
        </p:spPr>
        <p:txBody>
          <a:bodyPr anchor="b">
            <a:normAutofit/>
          </a:bodyPr>
          <a:lstStyle/>
          <a:p>
            <a:r>
              <a:rPr lang="en-MY" sz="3000"/>
              <a:t>Task 2: Transform the data by filtering out records with missing values</a:t>
            </a:r>
          </a:p>
        </p:txBody>
      </p:sp>
      <p:pic>
        <p:nvPicPr>
          <p:cNvPr id="4" name="Picture 3">
            <a:extLst>
              <a:ext uri="{FF2B5EF4-FFF2-40B4-BE49-F238E27FC236}">
                <a16:creationId xmlns:a16="http://schemas.microsoft.com/office/drawing/2014/main" id="{1CB66741-CD3B-DD07-2042-5D30A6D833C1}"/>
              </a:ext>
            </a:extLst>
          </p:cNvPr>
          <p:cNvPicPr>
            <a:picLocks noChangeAspect="1"/>
          </p:cNvPicPr>
          <p:nvPr/>
        </p:nvPicPr>
        <p:blipFill>
          <a:blip r:embed="rId2"/>
          <a:stretch>
            <a:fillRect/>
          </a:stretch>
        </p:blipFill>
        <p:spPr>
          <a:xfrm>
            <a:off x="630936" y="1388710"/>
            <a:ext cx="5458968" cy="4080579"/>
          </a:xfrm>
          <a:prstGeom prst="rect">
            <a:avLst/>
          </a:prstGeom>
        </p:spPr>
      </p:pic>
      <p:sp>
        <p:nvSpPr>
          <p:cNvPr id="11"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172F0B3-4788-3C0F-81DA-A1E404306AA1}"/>
              </a:ext>
            </a:extLst>
          </p:cNvPr>
          <p:cNvSpPr>
            <a:spLocks noGrp="1"/>
          </p:cNvSpPr>
          <p:nvPr>
            <p:ph idx="1"/>
          </p:nvPr>
        </p:nvSpPr>
        <p:spPr>
          <a:xfrm>
            <a:off x="6739128" y="2664886"/>
            <a:ext cx="4818888" cy="3550789"/>
          </a:xfrm>
        </p:spPr>
        <p:txBody>
          <a:bodyPr anchor="t">
            <a:normAutofit lnSpcReduction="10000"/>
          </a:bodyPr>
          <a:lstStyle/>
          <a:p>
            <a:r>
              <a:rPr lang="en-MY" sz="1500" dirty="0"/>
              <a:t>Configure tFilterRow:"^[\\w.-]+@[\\w.-]+\\.[a-</a:t>
            </a:r>
            <a:r>
              <a:rPr lang="en-MY" sz="1500" dirty="0" err="1"/>
              <a:t>zA</a:t>
            </a:r>
            <a:r>
              <a:rPr lang="en-MY" sz="1500" dirty="0"/>
              <a:t>-Z]{2,6}$“ for valid e-mail</a:t>
            </a:r>
          </a:p>
          <a:p>
            <a:pPr lvl="1"/>
            <a:r>
              <a:rPr lang="en-MY" sz="1500" dirty="0"/>
              <a:t>Double-click on the tFilterRow component.</a:t>
            </a:r>
          </a:p>
          <a:p>
            <a:pPr lvl="1"/>
            <a:r>
              <a:rPr lang="en-MY" sz="1500" dirty="0"/>
              <a:t>In the "Condition" section, set up the filters for each column where missing values need to be removed.</a:t>
            </a:r>
          </a:p>
          <a:p>
            <a:pPr lvl="2"/>
            <a:r>
              <a:rPr lang="en-MY" sz="1500" dirty="0"/>
              <a:t>For example, if "Email" column shouldn't be empty: Column: Email, Function: !=, Value: "".</a:t>
            </a:r>
          </a:p>
          <a:p>
            <a:pPr lvl="1"/>
            <a:r>
              <a:rPr lang="en-MY" sz="1500" dirty="0"/>
              <a:t>Do this for every column that should not have missing values.</a:t>
            </a:r>
          </a:p>
          <a:p>
            <a:r>
              <a:rPr lang="en-MY" sz="1500" dirty="0"/>
              <a:t>Link tFilterRow to tFileOutputDelimited:</a:t>
            </a:r>
          </a:p>
          <a:p>
            <a:pPr lvl="1"/>
            <a:r>
              <a:rPr lang="en-MY" sz="1500" dirty="0"/>
              <a:t>Right-click on tFilterRow -&gt; Row -&gt; Filter (for passing records) and connect it to tFileOutputDelimited.</a:t>
            </a:r>
          </a:p>
        </p:txBody>
      </p:sp>
    </p:spTree>
    <p:extLst>
      <p:ext uri="{BB962C8B-B14F-4D97-AF65-F5344CB8AC3E}">
        <p14:creationId xmlns:p14="http://schemas.microsoft.com/office/powerpoint/2010/main" val="14043866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5B97CC-3C94-A382-7F3F-A61EE46AD08B}"/>
              </a:ext>
            </a:extLst>
          </p:cNvPr>
          <p:cNvSpPr>
            <a:spLocks noGrp="1"/>
          </p:cNvSpPr>
          <p:nvPr>
            <p:ph type="title"/>
          </p:nvPr>
        </p:nvSpPr>
        <p:spPr>
          <a:xfrm>
            <a:off x="645065" y="1463040"/>
            <a:ext cx="3796306" cy="2690949"/>
          </a:xfrm>
        </p:spPr>
        <p:txBody>
          <a:bodyPr anchor="t">
            <a:normAutofit/>
          </a:bodyPr>
          <a:lstStyle/>
          <a:p>
            <a:r>
              <a:rPr lang="en-MY" sz="3700"/>
              <a:t>Task 2: Transform the data by filtering out records with missing values</a:t>
            </a:r>
          </a:p>
        </p:txBody>
      </p:sp>
      <p:grpSp>
        <p:nvGrpSpPr>
          <p:cNvPr id="10"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30C1B35-CFE5-E3F4-4E9B-B9C015182C64}"/>
              </a:ext>
            </a:extLst>
          </p:cNvPr>
          <p:cNvSpPr>
            <a:spLocks noGrp="1"/>
          </p:cNvSpPr>
          <p:nvPr>
            <p:ph idx="1"/>
          </p:nvPr>
        </p:nvSpPr>
        <p:spPr>
          <a:xfrm>
            <a:off x="5656218" y="1463039"/>
            <a:ext cx="5542387" cy="4300447"/>
          </a:xfrm>
        </p:spPr>
        <p:txBody>
          <a:bodyPr anchor="t">
            <a:normAutofit/>
          </a:bodyPr>
          <a:lstStyle/>
          <a:p>
            <a:r>
              <a:rPr lang="en-MY" sz="1700"/>
              <a:t>Configure tFileOutputDelimited:</a:t>
            </a:r>
          </a:p>
          <a:p>
            <a:pPr lvl="1"/>
            <a:r>
              <a:rPr lang="en-MY" sz="1700"/>
              <a:t>Double-click on the component.</a:t>
            </a:r>
          </a:p>
          <a:p>
            <a:pPr lvl="1"/>
            <a:r>
              <a:rPr lang="en-MY" sz="1700"/>
              <a:t>Set the file path where you want to save the filtered data.</a:t>
            </a:r>
          </a:p>
          <a:p>
            <a:pPr lvl="1"/>
            <a:r>
              <a:rPr lang="en-MY" sz="1700"/>
              <a:t>Ensure the output schema matches the input schema.</a:t>
            </a:r>
          </a:p>
          <a:p>
            <a:pPr lvl="1"/>
            <a:r>
              <a:rPr lang="en-MY" sz="1700"/>
              <a:t>Define the CSV format, e.g., delimiter as ",".</a:t>
            </a:r>
          </a:p>
          <a:p>
            <a:r>
              <a:rPr lang="en-MY" sz="1700"/>
              <a:t>Run the job:</a:t>
            </a:r>
          </a:p>
          <a:p>
            <a:pPr lvl="1"/>
            <a:r>
              <a:rPr lang="en-MY" sz="1700"/>
              <a:t>Save your job.</a:t>
            </a:r>
          </a:p>
          <a:p>
            <a:pPr lvl="1"/>
            <a:r>
              <a:rPr lang="en-MY" sz="1700"/>
              <a:t>Click on the "Run" tab at the bottom.</a:t>
            </a:r>
          </a:p>
          <a:p>
            <a:pPr lvl="1"/>
            <a:r>
              <a:rPr lang="en-MY" sz="1700"/>
              <a:t>Click on the "Run" button.</a:t>
            </a:r>
          </a:p>
          <a:p>
            <a:r>
              <a:rPr lang="en-MY" sz="1700"/>
              <a:t>The job will process the CSV file, filter out rows with missing values, and save the clean data to a new CSV file.</a:t>
            </a:r>
          </a:p>
        </p:txBody>
      </p:sp>
    </p:spTree>
    <p:extLst>
      <p:ext uri="{BB962C8B-B14F-4D97-AF65-F5344CB8AC3E}">
        <p14:creationId xmlns:p14="http://schemas.microsoft.com/office/powerpoint/2010/main" val="14809715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BEB85B41-F190-4BCB-C30C-A1B387B7F375}"/>
              </a:ext>
            </a:extLst>
          </p:cNvPr>
          <p:cNvSpPr>
            <a:spLocks noGrp="1"/>
          </p:cNvSpPr>
          <p:nvPr>
            <p:ph type="title"/>
          </p:nvPr>
        </p:nvSpPr>
        <p:spPr>
          <a:xfrm>
            <a:off x="838201" y="3998018"/>
            <a:ext cx="3981854" cy="2216513"/>
          </a:xfrm>
        </p:spPr>
        <p:txBody>
          <a:bodyPr>
            <a:normAutofit/>
          </a:bodyPr>
          <a:lstStyle/>
          <a:p>
            <a:r>
              <a:rPr lang="en-MY" dirty="0"/>
              <a:t>Task 3: Using tMap to Join Datasets</a:t>
            </a:r>
          </a:p>
        </p:txBody>
      </p:sp>
      <p:sp>
        <p:nvSpPr>
          <p:cNvPr id="12" name="Arc 11">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1A53DDC4-DFC9-2B42-6618-9963F90DF2F8}"/>
              </a:ext>
            </a:extLst>
          </p:cNvPr>
          <p:cNvPicPr>
            <a:picLocks noChangeAspect="1"/>
          </p:cNvPicPr>
          <p:nvPr/>
        </p:nvPicPr>
        <p:blipFill>
          <a:blip r:embed="rId2"/>
          <a:stretch>
            <a:fillRect/>
          </a:stretch>
        </p:blipFill>
        <p:spPr>
          <a:xfrm>
            <a:off x="578634" y="207391"/>
            <a:ext cx="10872172" cy="2294317"/>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DC7DF98F-82A5-2020-9D86-F4897B78A25E}"/>
              </a:ext>
            </a:extLst>
          </p:cNvPr>
          <p:cNvSpPr>
            <a:spLocks noGrp="1"/>
          </p:cNvSpPr>
          <p:nvPr>
            <p:ph idx="1"/>
          </p:nvPr>
        </p:nvSpPr>
        <p:spPr>
          <a:xfrm>
            <a:off x="4483154" y="2501708"/>
            <a:ext cx="6408365" cy="3172859"/>
          </a:xfrm>
        </p:spPr>
        <p:txBody>
          <a:bodyPr>
            <a:noAutofit/>
          </a:bodyPr>
          <a:lstStyle/>
          <a:p>
            <a:r>
              <a:rPr lang="en-MY" sz="1400" dirty="0"/>
              <a:t>Input Data: Drag and drop tFileInputDelimited components from the palette onto the workspace for both CSV files.</a:t>
            </a:r>
          </a:p>
          <a:p>
            <a:pPr lvl="1"/>
            <a:r>
              <a:rPr lang="en-MY" sz="1400" dirty="0"/>
              <a:t>Configure each component to point to the respective CSV files (task1_customers.csv and country_regions.csv).</a:t>
            </a:r>
          </a:p>
          <a:p>
            <a:pPr lvl="1"/>
            <a:r>
              <a:rPr lang="en-MY" sz="1400" dirty="0"/>
              <a:t>Ensure you define the schema correctly for each CSV.</a:t>
            </a:r>
          </a:p>
          <a:p>
            <a:r>
              <a:rPr lang="en-MY" sz="1400" dirty="0"/>
              <a:t>tMap Configuration:</a:t>
            </a:r>
          </a:p>
          <a:p>
            <a:pPr lvl="1"/>
            <a:r>
              <a:rPr lang="en-MY" sz="1400" dirty="0"/>
              <a:t>Drag and drop a tMap component onto the workspace.</a:t>
            </a:r>
          </a:p>
          <a:p>
            <a:pPr lvl="1"/>
            <a:r>
              <a:rPr lang="en-MY" sz="1400" dirty="0"/>
              <a:t>Link both tFileInputDelimited components to the tMap component.</a:t>
            </a:r>
          </a:p>
          <a:p>
            <a:pPr lvl="1"/>
            <a:r>
              <a:rPr lang="en-MY" sz="1400" dirty="0"/>
              <a:t>Double click the tMap component to open its editor.</a:t>
            </a:r>
          </a:p>
          <a:p>
            <a:r>
              <a:rPr lang="en-MY" sz="1400" dirty="0"/>
              <a:t>Joining Data:</a:t>
            </a:r>
          </a:p>
          <a:p>
            <a:pPr lvl="1"/>
            <a:r>
              <a:rPr lang="en-MY" sz="1400" dirty="0"/>
              <a:t>On the left side of the tMap editor, you will see the two input datasets.</a:t>
            </a:r>
          </a:p>
          <a:p>
            <a:pPr lvl="1"/>
            <a:r>
              <a:rPr lang="en-MY" sz="1400" dirty="0"/>
              <a:t>Drag the 'Country' column from task1_customers to the 'Country' column of </a:t>
            </a:r>
            <a:r>
              <a:rPr lang="en-MY" sz="1400" dirty="0" err="1"/>
              <a:t>country_regions</a:t>
            </a:r>
            <a:r>
              <a:rPr lang="en-MY" sz="1400" dirty="0"/>
              <a:t> to create a join.</a:t>
            </a:r>
          </a:p>
          <a:p>
            <a:pPr lvl="1"/>
            <a:r>
              <a:rPr lang="en-MY" sz="1400" dirty="0"/>
              <a:t>On the right side of the tMap editor, define your output structure. You'll likely want to include all columns from task1_customers and the '</a:t>
            </a:r>
            <a:r>
              <a:rPr lang="en-MY" sz="1400" dirty="0" err="1"/>
              <a:t>CountryRegion</a:t>
            </a:r>
            <a:r>
              <a:rPr lang="en-MY" sz="1400" dirty="0"/>
              <a:t>' column from </a:t>
            </a:r>
            <a:r>
              <a:rPr lang="en-MY" sz="1400" dirty="0" err="1"/>
              <a:t>country_regions</a:t>
            </a:r>
            <a:endParaRPr lang="en-MY" sz="1400" dirty="0"/>
          </a:p>
        </p:txBody>
      </p:sp>
    </p:spTree>
    <p:extLst>
      <p:ext uri="{BB962C8B-B14F-4D97-AF65-F5344CB8AC3E}">
        <p14:creationId xmlns:p14="http://schemas.microsoft.com/office/powerpoint/2010/main" val="11063161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6FB3F7-0EE2-F9DE-4B33-210E8E987167}"/>
              </a:ext>
            </a:extLst>
          </p:cNvPr>
          <p:cNvSpPr>
            <a:spLocks noGrp="1"/>
          </p:cNvSpPr>
          <p:nvPr>
            <p:ph type="title"/>
          </p:nvPr>
        </p:nvSpPr>
        <p:spPr>
          <a:xfrm>
            <a:off x="793662" y="386930"/>
            <a:ext cx="10066122" cy="1298448"/>
          </a:xfrm>
        </p:spPr>
        <p:txBody>
          <a:bodyPr anchor="b">
            <a:normAutofit/>
          </a:bodyPr>
          <a:lstStyle/>
          <a:p>
            <a:r>
              <a:rPr lang="en-MY" dirty="0"/>
              <a:t>Task 3: Using tMap to Join Datasets and load the resulting data into a new CSV file</a:t>
            </a:r>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5964E9-DE60-0BA1-7CAC-470771D0A44F}"/>
              </a:ext>
            </a:extLst>
          </p:cNvPr>
          <p:cNvSpPr>
            <a:spLocks noGrp="1"/>
          </p:cNvSpPr>
          <p:nvPr>
            <p:ph idx="1"/>
          </p:nvPr>
        </p:nvSpPr>
        <p:spPr>
          <a:xfrm>
            <a:off x="793661" y="2599509"/>
            <a:ext cx="5586846" cy="3639450"/>
          </a:xfrm>
        </p:spPr>
        <p:txBody>
          <a:bodyPr anchor="ctr">
            <a:normAutofit/>
          </a:bodyPr>
          <a:lstStyle/>
          <a:p>
            <a:r>
              <a:rPr lang="en-MY" sz="1800" dirty="0"/>
              <a:t>Output Configuration:</a:t>
            </a:r>
          </a:p>
          <a:p>
            <a:pPr lvl="1"/>
            <a:r>
              <a:rPr lang="en-MY" sz="1800" dirty="0"/>
              <a:t>Drag and drop a tFileOutputDelimited component onto the workspace.</a:t>
            </a:r>
          </a:p>
          <a:p>
            <a:pPr lvl="1"/>
            <a:r>
              <a:rPr lang="en-MY" sz="1800" dirty="0"/>
              <a:t>Link the output from the tMap component to the tFileOutputDelimited component.</a:t>
            </a:r>
          </a:p>
          <a:p>
            <a:pPr lvl="1"/>
            <a:r>
              <a:rPr lang="en-MY" sz="1800" dirty="0"/>
              <a:t>Configure the output component to write the results to a new CSV file, say, joined_data.csv.</a:t>
            </a:r>
          </a:p>
          <a:p>
            <a:r>
              <a:rPr lang="en-MY" sz="1800" dirty="0"/>
              <a:t>Run the Job: Once everything is set up, click on the Run button to execute the ETL job. After successful execution, you should have a new CSV file that contains the customer data along with their respective country regions.</a:t>
            </a:r>
          </a:p>
        </p:txBody>
      </p:sp>
      <p:pic>
        <p:nvPicPr>
          <p:cNvPr id="5" name="Picture 4">
            <a:extLst>
              <a:ext uri="{FF2B5EF4-FFF2-40B4-BE49-F238E27FC236}">
                <a16:creationId xmlns:a16="http://schemas.microsoft.com/office/drawing/2014/main" id="{5AB9F0F3-090F-FF7B-06F6-89EFFEFC22F6}"/>
              </a:ext>
            </a:extLst>
          </p:cNvPr>
          <p:cNvPicPr>
            <a:picLocks noChangeAspect="1"/>
          </p:cNvPicPr>
          <p:nvPr/>
        </p:nvPicPr>
        <p:blipFill>
          <a:blip r:embed="rId2"/>
          <a:stretch>
            <a:fillRect/>
          </a:stretch>
        </p:blipFill>
        <p:spPr>
          <a:xfrm>
            <a:off x="6468613" y="2984302"/>
            <a:ext cx="5150277" cy="2301187"/>
          </a:xfrm>
          <a:prstGeom prst="rect">
            <a:avLst/>
          </a:prstGeom>
        </p:spPr>
      </p:pic>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45906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B9F40-BB0A-A0D8-55D1-FD14CB6AFD98}"/>
              </a:ext>
            </a:extLst>
          </p:cNvPr>
          <p:cNvSpPr>
            <a:spLocks noGrp="1"/>
          </p:cNvSpPr>
          <p:nvPr>
            <p:ph type="title"/>
          </p:nvPr>
        </p:nvSpPr>
        <p:spPr/>
        <p:txBody>
          <a:bodyPr/>
          <a:lstStyle/>
          <a:p>
            <a:r>
              <a:rPr lang="en-MY" dirty="0"/>
              <a:t>References</a:t>
            </a:r>
          </a:p>
        </p:txBody>
      </p:sp>
      <p:sp>
        <p:nvSpPr>
          <p:cNvPr id="3" name="Content Placeholder 2">
            <a:extLst>
              <a:ext uri="{FF2B5EF4-FFF2-40B4-BE49-F238E27FC236}">
                <a16:creationId xmlns:a16="http://schemas.microsoft.com/office/drawing/2014/main" id="{97225E11-08BE-F8A8-8A0C-FC89CF9C991C}"/>
              </a:ext>
            </a:extLst>
          </p:cNvPr>
          <p:cNvSpPr>
            <a:spLocks noGrp="1"/>
          </p:cNvSpPr>
          <p:nvPr>
            <p:ph idx="1"/>
          </p:nvPr>
        </p:nvSpPr>
        <p:spPr/>
        <p:txBody>
          <a:bodyPr>
            <a:normAutofit fontScale="92500" lnSpcReduction="10000"/>
          </a:bodyPr>
          <a:lstStyle/>
          <a:p>
            <a:r>
              <a:rPr lang="en-MY" dirty="0"/>
              <a:t>[1] </a:t>
            </a:r>
            <a:r>
              <a:rPr lang="en-MY" dirty="0">
                <a:hlinkClick r:id="rId2"/>
              </a:rPr>
              <a:t>http://bekwam.blogspot.com/2011/02/staging-data-for-etl-processing-with.html</a:t>
            </a:r>
            <a:endParaRPr lang="en-MY" dirty="0"/>
          </a:p>
          <a:p>
            <a:r>
              <a:rPr lang="en-MY" dirty="0"/>
              <a:t>[2] </a:t>
            </a:r>
            <a:r>
              <a:rPr lang="en-MY" dirty="0">
                <a:hlinkClick r:id="rId3"/>
              </a:rPr>
              <a:t>https://digital-geography.com/fme-and-talend-etl-tools-for-your-spatial-data/</a:t>
            </a:r>
            <a:endParaRPr lang="en-MY" dirty="0"/>
          </a:p>
          <a:p>
            <a:r>
              <a:rPr lang="en-MY" dirty="0"/>
              <a:t>[3] </a:t>
            </a:r>
            <a:r>
              <a:rPr lang="en-MY" dirty="0">
                <a:hlinkClick r:id="rId4"/>
              </a:rPr>
              <a:t>https://www.javatpoint.com/talend-centralizing-excel-file-metadata</a:t>
            </a:r>
            <a:endParaRPr lang="en-MY" dirty="0"/>
          </a:p>
          <a:p>
            <a:r>
              <a:rPr lang="en-MY" dirty="0"/>
              <a:t>[4] </a:t>
            </a:r>
            <a:r>
              <a:rPr lang="en-MY" dirty="0">
                <a:hlinkClick r:id="rId5"/>
              </a:rPr>
              <a:t>https://www.protecto.ai/blog/understanding-modern-data-stack</a:t>
            </a:r>
            <a:endParaRPr lang="en-MY" dirty="0"/>
          </a:p>
          <a:p>
            <a:r>
              <a:rPr lang="en-MY" dirty="0"/>
              <a:t>[5] </a:t>
            </a:r>
            <a:r>
              <a:rPr lang="en-MY" dirty="0">
                <a:hlinkClick r:id="rId6"/>
              </a:rPr>
              <a:t>https://kai-waehner.medium.com/data-streaming-for-data-ingestion-into-the-data-warehouse-and-data-lake-6a1bdd39226c</a:t>
            </a:r>
            <a:endParaRPr lang="en-MY" dirty="0"/>
          </a:p>
          <a:p>
            <a:r>
              <a:rPr lang="en-MY" dirty="0"/>
              <a:t>[6] </a:t>
            </a:r>
            <a:r>
              <a:rPr lang="en-MY" dirty="0">
                <a:hlinkClick r:id="rId7"/>
              </a:rPr>
              <a:t>https://cloud.google.com/bigquery/docs/reservations-intro</a:t>
            </a:r>
            <a:endParaRPr lang="en-MY" dirty="0"/>
          </a:p>
          <a:p>
            <a:r>
              <a:rPr lang="en-MY" dirty="0"/>
              <a:t>[7] https://www.altkomsoftware.com/blog/data-architecture/</a:t>
            </a:r>
          </a:p>
        </p:txBody>
      </p:sp>
    </p:spTree>
    <p:extLst>
      <p:ext uri="{BB962C8B-B14F-4D97-AF65-F5344CB8AC3E}">
        <p14:creationId xmlns:p14="http://schemas.microsoft.com/office/powerpoint/2010/main" val="2670606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2974F6-12D4-BA9C-D942-08E208DC2EA1}"/>
              </a:ext>
            </a:extLst>
          </p:cNvPr>
          <p:cNvSpPr>
            <a:spLocks noGrp="1"/>
          </p:cNvSpPr>
          <p:nvPr>
            <p:ph type="title"/>
          </p:nvPr>
        </p:nvSpPr>
        <p:spPr>
          <a:xfrm>
            <a:off x="630936" y="639520"/>
            <a:ext cx="3429000" cy="1719072"/>
          </a:xfrm>
        </p:spPr>
        <p:txBody>
          <a:bodyPr anchor="b">
            <a:normAutofit/>
          </a:bodyPr>
          <a:lstStyle/>
          <a:p>
            <a:r>
              <a:rPr lang="en-MY" sz="3800"/>
              <a:t>Data Warehouse Layer</a:t>
            </a:r>
          </a:p>
        </p:txBody>
      </p:sp>
      <p:sp>
        <p:nvSpPr>
          <p:cNvPr id="5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0F3F088-AD85-3A47-DAF5-AF4588DF56A5}"/>
              </a:ext>
            </a:extLst>
          </p:cNvPr>
          <p:cNvSpPr>
            <a:spLocks noGrp="1"/>
          </p:cNvSpPr>
          <p:nvPr>
            <p:ph idx="1"/>
          </p:nvPr>
        </p:nvSpPr>
        <p:spPr>
          <a:xfrm>
            <a:off x="630936" y="2807208"/>
            <a:ext cx="4098082" cy="3410712"/>
          </a:xfrm>
        </p:spPr>
        <p:txBody>
          <a:bodyPr anchor="t">
            <a:normAutofit fontScale="70000" lnSpcReduction="20000"/>
          </a:bodyPr>
          <a:lstStyle/>
          <a:p>
            <a:r>
              <a:rPr lang="en-MY" sz="2200" dirty="0"/>
              <a:t>Dividing the Data Warehouse Architecture into layers or stack components is crucial to manage the complexity of the system, ensure scalability, facilitate maintenance and enhancement, and optimize performance. </a:t>
            </a:r>
          </a:p>
          <a:p>
            <a:r>
              <a:rPr lang="en-MY" sz="2200" dirty="0"/>
              <a:t>Add layers such as: Streaming Data Layer (for real-time data ingestion, e.g., Kafka, Kinesis).</a:t>
            </a:r>
          </a:p>
          <a:p>
            <a:r>
              <a:rPr lang="en-MY" sz="2200" dirty="0"/>
              <a:t>Data Lake Layer (AWS S3, Google Cloud Storage).</a:t>
            </a:r>
          </a:p>
          <a:p>
            <a:r>
              <a:rPr lang="en-MY" sz="2200" dirty="0"/>
              <a:t>Data Lakehouse Layer (Delta Lake, Apache Hudi).</a:t>
            </a:r>
          </a:p>
          <a:p>
            <a:r>
              <a:rPr lang="en-MY" sz="2200" dirty="0"/>
              <a:t>Cloud Storage and Compute Layer (AWS Redshift, Google </a:t>
            </a:r>
            <a:r>
              <a:rPr lang="en-MY" sz="2200" dirty="0" err="1"/>
              <a:t>BigQuery</a:t>
            </a:r>
            <a:r>
              <a:rPr lang="en-MY" sz="2200" dirty="0"/>
              <a:t>, Snowflake)</a:t>
            </a:r>
          </a:p>
        </p:txBody>
      </p:sp>
      <p:pic>
        <p:nvPicPr>
          <p:cNvPr id="5" name="Picture 4" descr="A diagram of a modern data stack components&#10;&#10;Description automatically generated">
            <a:extLst>
              <a:ext uri="{FF2B5EF4-FFF2-40B4-BE49-F238E27FC236}">
                <a16:creationId xmlns:a16="http://schemas.microsoft.com/office/drawing/2014/main" id="{B58834CB-30B8-1375-0B68-AA540B5A7F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1021" y="905808"/>
            <a:ext cx="6903720" cy="4608233"/>
          </a:xfrm>
          <a:prstGeom prst="rect">
            <a:avLst/>
          </a:prstGeom>
        </p:spPr>
      </p:pic>
      <p:sp>
        <p:nvSpPr>
          <p:cNvPr id="9" name="TextBox 8">
            <a:extLst>
              <a:ext uri="{FF2B5EF4-FFF2-40B4-BE49-F238E27FC236}">
                <a16:creationId xmlns:a16="http://schemas.microsoft.com/office/drawing/2014/main" id="{6D8FE895-1861-D165-5553-7C34577A1FA4}"/>
              </a:ext>
            </a:extLst>
          </p:cNvPr>
          <p:cNvSpPr txBox="1"/>
          <p:nvPr/>
        </p:nvSpPr>
        <p:spPr>
          <a:xfrm>
            <a:off x="11561064" y="5144709"/>
            <a:ext cx="442750" cy="369332"/>
          </a:xfrm>
          <a:prstGeom prst="rect">
            <a:avLst/>
          </a:prstGeom>
          <a:noFill/>
        </p:spPr>
        <p:txBody>
          <a:bodyPr wrap="none" rtlCol="0">
            <a:spAutoFit/>
          </a:bodyPr>
          <a:lstStyle/>
          <a:p>
            <a:r>
              <a:rPr lang="en-MY" dirty="0"/>
              <a:t>[4]</a:t>
            </a:r>
          </a:p>
        </p:txBody>
      </p:sp>
    </p:spTree>
    <p:extLst>
      <p:ext uri="{BB962C8B-B14F-4D97-AF65-F5344CB8AC3E}">
        <p14:creationId xmlns:p14="http://schemas.microsoft.com/office/powerpoint/2010/main" val="3137604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23A2E5-3B18-E307-BE5D-D9B79C7BC7C0}"/>
              </a:ext>
            </a:extLst>
          </p:cNvPr>
          <p:cNvSpPr>
            <a:spLocks noGrp="1"/>
          </p:cNvSpPr>
          <p:nvPr>
            <p:ph type="title"/>
          </p:nvPr>
        </p:nvSpPr>
        <p:spPr>
          <a:xfrm>
            <a:off x="4654296" y="329184"/>
            <a:ext cx="6894576" cy="1783080"/>
          </a:xfrm>
        </p:spPr>
        <p:txBody>
          <a:bodyPr anchor="b">
            <a:normAutofit/>
          </a:bodyPr>
          <a:lstStyle/>
          <a:p>
            <a:r>
              <a:rPr lang="en-MY" sz="5400"/>
              <a:t>Layers - 1. Organization and Management:</a:t>
            </a:r>
          </a:p>
        </p:txBody>
      </p:sp>
      <p:pic>
        <p:nvPicPr>
          <p:cNvPr id="12" name="Picture 11" descr="Sphere of mesh and nodes">
            <a:extLst>
              <a:ext uri="{FF2B5EF4-FFF2-40B4-BE49-F238E27FC236}">
                <a16:creationId xmlns:a16="http://schemas.microsoft.com/office/drawing/2014/main" id="{92EA2E64-1455-6921-97B9-B28ED5DA5AEC}"/>
              </a:ext>
            </a:extLst>
          </p:cNvPr>
          <p:cNvPicPr>
            <a:picLocks noChangeAspect="1"/>
          </p:cNvPicPr>
          <p:nvPr/>
        </p:nvPicPr>
        <p:blipFill rotWithShape="1">
          <a:blip r:embed="rId2"/>
          <a:srcRect l="43335" r="12346"/>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96EA651-7266-44A9-9DB9-009FBE0540A4}"/>
              </a:ext>
            </a:extLst>
          </p:cNvPr>
          <p:cNvSpPr>
            <a:spLocks noGrp="1"/>
          </p:cNvSpPr>
          <p:nvPr>
            <p:ph idx="1"/>
          </p:nvPr>
        </p:nvSpPr>
        <p:spPr>
          <a:xfrm>
            <a:off x="4654296" y="2706624"/>
            <a:ext cx="6894576" cy="3483864"/>
          </a:xfrm>
        </p:spPr>
        <p:txBody>
          <a:bodyPr>
            <a:noAutofit/>
          </a:bodyPr>
          <a:lstStyle/>
          <a:p>
            <a:r>
              <a:rPr lang="en-MY" sz="1600" dirty="0"/>
              <a:t>Modularity:</a:t>
            </a:r>
          </a:p>
          <a:p>
            <a:pPr marL="457200" lvl="1" indent="0">
              <a:buNone/>
            </a:pPr>
            <a:r>
              <a:rPr lang="en-MY" sz="1600" dirty="0"/>
              <a:t>Each layer has a specific role and functionality, allowing for modular design and development. This modular approach makes it easier to manage, modify, and extend individual components without affecting the entire system.</a:t>
            </a:r>
          </a:p>
          <a:p>
            <a:r>
              <a:rPr lang="en-MY" sz="1600" dirty="0"/>
              <a:t>Enhancements and Maintenance:</a:t>
            </a:r>
          </a:p>
          <a:p>
            <a:pPr marL="457200" lvl="1" indent="0">
              <a:buNone/>
            </a:pPr>
            <a:r>
              <a:rPr lang="en-MY" sz="1600" dirty="0"/>
              <a:t>Division into layers facilitates easier enhancements and maintenance as changes or upgrades in one layer do not necessarily impact other layers if properly managed.</a:t>
            </a:r>
          </a:p>
          <a:p>
            <a:r>
              <a:rPr lang="en-MY" sz="1600" dirty="0"/>
              <a:t>Microservices architecture: Microservices for modular data warehouse management, easily deployable via containerization (Docker, Kubernetes).</a:t>
            </a:r>
          </a:p>
          <a:p>
            <a:r>
              <a:rPr lang="en-MY" sz="1600" dirty="0"/>
              <a:t>Serverless Architecture for Cost Optimization and Scalability in Cloud Environments refers to a modern cloud computing model where resources are automatically managed by the cloud provider, and users are charged only for the actual consumption of resources, rather than provisioning infrastructure upfront.</a:t>
            </a:r>
          </a:p>
          <a:p>
            <a:pPr marL="457200" lvl="1" indent="0">
              <a:buNone/>
            </a:pPr>
            <a:endParaRPr lang="en-MY" sz="2000" dirty="0"/>
          </a:p>
        </p:txBody>
      </p:sp>
    </p:spTree>
    <p:extLst>
      <p:ext uri="{BB962C8B-B14F-4D97-AF65-F5344CB8AC3E}">
        <p14:creationId xmlns:p14="http://schemas.microsoft.com/office/powerpoint/2010/main" val="3803958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CFC4A5-FA8B-3091-3E4B-259E039FF96D}"/>
              </a:ext>
            </a:extLst>
          </p:cNvPr>
          <p:cNvSpPr>
            <a:spLocks noGrp="1"/>
          </p:cNvSpPr>
          <p:nvPr>
            <p:ph type="title"/>
          </p:nvPr>
        </p:nvSpPr>
        <p:spPr>
          <a:xfrm>
            <a:off x="589560" y="856180"/>
            <a:ext cx="4560584" cy="1128068"/>
          </a:xfrm>
        </p:spPr>
        <p:txBody>
          <a:bodyPr anchor="ctr">
            <a:normAutofit/>
          </a:bodyPr>
          <a:lstStyle/>
          <a:p>
            <a:r>
              <a:rPr lang="en-MY" sz="3100"/>
              <a:t>Layers - 2. Data Processing and Transformation</a:t>
            </a:r>
          </a:p>
        </p:txBody>
      </p:sp>
      <p:grpSp>
        <p:nvGrpSpPr>
          <p:cNvPr id="18" name="Group 17">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9" name="Rectangle 1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4A20712-5C3A-69C0-C4BF-3454D8F608CB}"/>
              </a:ext>
            </a:extLst>
          </p:cNvPr>
          <p:cNvSpPr>
            <a:spLocks noGrp="1"/>
          </p:cNvSpPr>
          <p:nvPr>
            <p:ph idx="1"/>
          </p:nvPr>
        </p:nvSpPr>
        <p:spPr>
          <a:xfrm>
            <a:off x="590719" y="2330505"/>
            <a:ext cx="4559425" cy="3979585"/>
          </a:xfrm>
        </p:spPr>
        <p:txBody>
          <a:bodyPr anchor="ctr">
            <a:noAutofit/>
          </a:bodyPr>
          <a:lstStyle/>
          <a:p>
            <a:r>
              <a:rPr lang="en-MY" sz="1600" dirty="0"/>
              <a:t>Data Integration and Transformation:</a:t>
            </a:r>
          </a:p>
          <a:p>
            <a:pPr lvl="1"/>
            <a:r>
              <a:rPr lang="en-MY" sz="1600" dirty="0"/>
              <a:t>Having a dedicated layer for ETL (Extract, Transform, Load) processes ensures that data from various source systems is integrated and transformed consistently and efficiently before it is loaded into the Data Warehouse.</a:t>
            </a:r>
          </a:p>
          <a:p>
            <a:pPr lvl="1"/>
            <a:r>
              <a:rPr lang="en-MY" sz="1600" dirty="0"/>
              <a:t>ETL and ELT in serverless cloud environments (AWS Glue, Talend Cloud, </a:t>
            </a:r>
            <a:r>
              <a:rPr lang="en-MY" sz="1600" dirty="0" err="1"/>
              <a:t>Fivetran</a:t>
            </a:r>
            <a:r>
              <a:rPr lang="en-MY" sz="1600" dirty="0"/>
              <a:t>)</a:t>
            </a:r>
          </a:p>
          <a:p>
            <a:pPr lvl="1"/>
            <a:r>
              <a:rPr lang="en-MY" sz="1600" dirty="0"/>
              <a:t>real-time data integration and transformation, referencing tools like Apache Kafka and AWS Kinesis.</a:t>
            </a:r>
          </a:p>
          <a:p>
            <a:r>
              <a:rPr lang="en-MY" sz="1600" dirty="0"/>
              <a:t>Data Quality and Consistency:</a:t>
            </a:r>
          </a:p>
          <a:p>
            <a:pPr lvl="1"/>
            <a:r>
              <a:rPr lang="en-MY" sz="1600" dirty="0"/>
              <a:t>The staging layer can serve as a checkpoint for assessing and improving data quality and consistency, which is critical for reliable analytics and reporting.</a:t>
            </a:r>
          </a:p>
        </p:txBody>
      </p:sp>
      <p:sp>
        <p:nvSpPr>
          <p:cNvPr id="24" name="Rectangle 23">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data streaming&#10;&#10;Description automatically generated">
            <a:extLst>
              <a:ext uri="{FF2B5EF4-FFF2-40B4-BE49-F238E27FC236}">
                <a16:creationId xmlns:a16="http://schemas.microsoft.com/office/drawing/2014/main" id="{8061F914-2855-E51B-A83D-6B520510F6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6165" y="685800"/>
            <a:ext cx="6009011" cy="4515104"/>
          </a:xfrm>
          <a:prstGeom prst="rect">
            <a:avLst/>
          </a:prstGeom>
        </p:spPr>
      </p:pic>
      <p:sp>
        <p:nvSpPr>
          <p:cNvPr id="8" name="TextBox 7">
            <a:extLst>
              <a:ext uri="{FF2B5EF4-FFF2-40B4-BE49-F238E27FC236}">
                <a16:creationId xmlns:a16="http://schemas.microsoft.com/office/drawing/2014/main" id="{A8D5280A-686D-D03A-87C1-42FB6EF344B1}"/>
              </a:ext>
            </a:extLst>
          </p:cNvPr>
          <p:cNvSpPr txBox="1"/>
          <p:nvPr/>
        </p:nvSpPr>
        <p:spPr>
          <a:xfrm>
            <a:off x="11252426" y="6418231"/>
            <a:ext cx="442750" cy="369332"/>
          </a:xfrm>
          <a:prstGeom prst="rect">
            <a:avLst/>
          </a:prstGeom>
          <a:noFill/>
        </p:spPr>
        <p:txBody>
          <a:bodyPr wrap="none" rtlCol="0">
            <a:spAutoFit/>
          </a:bodyPr>
          <a:lstStyle/>
          <a:p>
            <a:r>
              <a:rPr lang="en-MY" dirty="0"/>
              <a:t>[5]</a:t>
            </a:r>
          </a:p>
        </p:txBody>
      </p:sp>
    </p:spTree>
    <p:extLst>
      <p:ext uri="{BB962C8B-B14F-4D97-AF65-F5344CB8AC3E}">
        <p14:creationId xmlns:p14="http://schemas.microsoft.com/office/powerpoint/2010/main" val="594373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A49446-7114-253B-3DFC-7E28071EF5DF}"/>
              </a:ext>
            </a:extLst>
          </p:cNvPr>
          <p:cNvSpPr>
            <a:spLocks noGrp="1"/>
          </p:cNvSpPr>
          <p:nvPr>
            <p:ph type="title"/>
          </p:nvPr>
        </p:nvSpPr>
        <p:spPr>
          <a:xfrm>
            <a:off x="237959" y="3186143"/>
            <a:ext cx="4150581" cy="1800165"/>
          </a:xfrm>
        </p:spPr>
        <p:txBody>
          <a:bodyPr anchor="t">
            <a:normAutofit/>
          </a:bodyPr>
          <a:lstStyle/>
          <a:p>
            <a:pPr algn="r"/>
            <a:r>
              <a:rPr lang="en-MY" sz="4000" dirty="0"/>
              <a:t>Layers - 3. Scalability and Performance</a:t>
            </a:r>
          </a:p>
        </p:txBody>
      </p:sp>
      <p:pic>
        <p:nvPicPr>
          <p:cNvPr id="5" name="Picture 4" descr="A diagram of a diagram&#10;&#10;Description automatically generated">
            <a:extLst>
              <a:ext uri="{FF2B5EF4-FFF2-40B4-BE49-F238E27FC236}">
                <a16:creationId xmlns:a16="http://schemas.microsoft.com/office/drawing/2014/main" id="{5CC56CCE-35AA-F93E-9FB2-8F35BCBD17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100" y="655366"/>
            <a:ext cx="10515270" cy="2116409"/>
          </a:xfrm>
          <a:prstGeom prst="rect">
            <a:avLst/>
          </a:prstGeom>
        </p:spPr>
      </p:pic>
      <p:sp>
        <p:nvSpPr>
          <p:cNvPr id="3" name="Content Placeholder 2">
            <a:extLst>
              <a:ext uri="{FF2B5EF4-FFF2-40B4-BE49-F238E27FC236}">
                <a16:creationId xmlns:a16="http://schemas.microsoft.com/office/drawing/2014/main" id="{7F37A5E5-3678-7103-BFBD-605B3B683032}"/>
              </a:ext>
            </a:extLst>
          </p:cNvPr>
          <p:cNvSpPr>
            <a:spLocks noGrp="1"/>
          </p:cNvSpPr>
          <p:nvPr>
            <p:ph idx="1"/>
          </p:nvPr>
        </p:nvSpPr>
        <p:spPr>
          <a:xfrm>
            <a:off x="4874939" y="2995964"/>
            <a:ext cx="6907485" cy="3206669"/>
          </a:xfrm>
        </p:spPr>
        <p:txBody>
          <a:bodyPr anchor="t">
            <a:normAutofit/>
          </a:bodyPr>
          <a:lstStyle/>
          <a:p>
            <a:r>
              <a:rPr lang="en-MY" sz="1600" dirty="0"/>
              <a:t>Optimization:</a:t>
            </a:r>
          </a:p>
          <a:p>
            <a:pPr lvl="1"/>
            <a:r>
              <a:rPr lang="en-MY" sz="1600" dirty="0"/>
              <a:t>Different layers can be optimized independently for performance, allowing for the tuning of specific components, like optimizing the storage layer for query performance or the ETL layer for data processing speed.</a:t>
            </a:r>
          </a:p>
          <a:p>
            <a:r>
              <a:rPr lang="en-MY" sz="1600" dirty="0"/>
              <a:t>Scalability:</a:t>
            </a:r>
          </a:p>
          <a:p>
            <a:pPr lvl="1"/>
            <a:r>
              <a:rPr lang="en-MY" sz="1600" dirty="0"/>
              <a:t>A layered architecture can more easily accommodate scalability, allowing for the expansion of individual layers based on the growing needs, such as increasing the storage capacity or enhancing the processing power of the ETL layer.</a:t>
            </a:r>
          </a:p>
          <a:p>
            <a:pPr lvl="1"/>
            <a:r>
              <a:rPr lang="en-MY" sz="1600" dirty="0"/>
              <a:t>Auto-scaling on cloud platforms (Snowflake's elastic scaling, BigQuery's on-demand pricing).</a:t>
            </a:r>
          </a:p>
        </p:txBody>
      </p:sp>
      <p:sp>
        <p:nvSpPr>
          <p:cNvPr id="53" name="Rectangle 52">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3909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FBBE92-B298-AA51-9437-53F3832A8A13}"/>
              </a:ext>
            </a:extLst>
          </p:cNvPr>
          <p:cNvSpPr>
            <a:spLocks noGrp="1"/>
          </p:cNvSpPr>
          <p:nvPr>
            <p:ph type="title"/>
          </p:nvPr>
        </p:nvSpPr>
        <p:spPr>
          <a:xfrm>
            <a:off x="4654296" y="329184"/>
            <a:ext cx="6894576" cy="1783080"/>
          </a:xfrm>
        </p:spPr>
        <p:txBody>
          <a:bodyPr anchor="b">
            <a:normAutofit/>
          </a:bodyPr>
          <a:lstStyle/>
          <a:p>
            <a:r>
              <a:rPr lang="en-MY" sz="5400"/>
              <a:t>Layers - 4. Security and Access Control</a:t>
            </a:r>
          </a:p>
        </p:txBody>
      </p:sp>
      <p:pic>
        <p:nvPicPr>
          <p:cNvPr id="5" name="Picture 4" descr="Illuminated server room panel">
            <a:extLst>
              <a:ext uri="{FF2B5EF4-FFF2-40B4-BE49-F238E27FC236}">
                <a16:creationId xmlns:a16="http://schemas.microsoft.com/office/drawing/2014/main" id="{1CC6C80C-5DD7-2B6A-A45B-9DB67CE6FCF5}"/>
              </a:ext>
            </a:extLst>
          </p:cNvPr>
          <p:cNvPicPr>
            <a:picLocks noChangeAspect="1"/>
          </p:cNvPicPr>
          <p:nvPr/>
        </p:nvPicPr>
        <p:blipFill rotWithShape="1">
          <a:blip r:embed="rId2"/>
          <a:srcRect l="26912" r="33643" b="-2"/>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F14EF4B-60E3-D771-9A9B-51BF985E8127}"/>
              </a:ext>
            </a:extLst>
          </p:cNvPr>
          <p:cNvSpPr>
            <a:spLocks noGrp="1"/>
          </p:cNvSpPr>
          <p:nvPr>
            <p:ph idx="1"/>
          </p:nvPr>
        </p:nvSpPr>
        <p:spPr>
          <a:xfrm>
            <a:off x="4673459" y="2441448"/>
            <a:ext cx="6894576" cy="4087368"/>
          </a:xfrm>
        </p:spPr>
        <p:txBody>
          <a:bodyPr>
            <a:noAutofit/>
          </a:bodyPr>
          <a:lstStyle/>
          <a:p>
            <a:r>
              <a:rPr lang="en-MY" sz="2000" dirty="0"/>
              <a:t>Data Security:</a:t>
            </a:r>
          </a:p>
          <a:p>
            <a:pPr lvl="1"/>
            <a:r>
              <a:rPr lang="en-MY" sz="2000" dirty="0"/>
              <a:t>Security measures can be implemented at appropriate layers to protect sensitive data, like encrypting data at rest in the storage layer and controlling access at the presentation layer.</a:t>
            </a:r>
          </a:p>
          <a:p>
            <a:r>
              <a:rPr lang="en-MY" sz="2000" dirty="0"/>
              <a:t>Access Control:</a:t>
            </a:r>
          </a:p>
          <a:p>
            <a:pPr lvl="1"/>
            <a:r>
              <a:rPr lang="en-MY" sz="2000" dirty="0"/>
              <a:t>Different layers can have varying levels of access control to ensure that users and applications only access the data and functionality they are authorized to use.</a:t>
            </a:r>
          </a:p>
          <a:p>
            <a:pPr lvl="1"/>
            <a:r>
              <a:rPr lang="en-MY" sz="2000" dirty="0"/>
              <a:t>Fine-grained role-based access control across multiple layers using modern tools (AWS IAM, Azure Active Directory).</a:t>
            </a:r>
          </a:p>
        </p:txBody>
      </p:sp>
    </p:spTree>
    <p:extLst>
      <p:ext uri="{BB962C8B-B14F-4D97-AF65-F5344CB8AC3E}">
        <p14:creationId xmlns:p14="http://schemas.microsoft.com/office/powerpoint/2010/main" val="484065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B161C5-E1F3-35A6-AFFA-7CFDDBBC4EBD}"/>
              </a:ext>
            </a:extLst>
          </p:cNvPr>
          <p:cNvSpPr>
            <a:spLocks noGrp="1"/>
          </p:cNvSpPr>
          <p:nvPr>
            <p:ph type="title"/>
          </p:nvPr>
        </p:nvSpPr>
        <p:spPr>
          <a:xfrm>
            <a:off x="4654296" y="329184"/>
            <a:ext cx="6894576" cy="1783080"/>
          </a:xfrm>
        </p:spPr>
        <p:txBody>
          <a:bodyPr anchor="b">
            <a:normAutofit/>
          </a:bodyPr>
          <a:lstStyle/>
          <a:p>
            <a:r>
              <a:rPr lang="en-MY" sz="5400"/>
              <a:t>Layers - 5. Flexibility and Adaptability</a:t>
            </a:r>
          </a:p>
        </p:txBody>
      </p:sp>
      <p:pic>
        <p:nvPicPr>
          <p:cNvPr id="5" name="Picture 4">
            <a:extLst>
              <a:ext uri="{FF2B5EF4-FFF2-40B4-BE49-F238E27FC236}">
                <a16:creationId xmlns:a16="http://schemas.microsoft.com/office/drawing/2014/main" id="{F603B40C-E8EF-124B-0700-F3C8F1DB3484}"/>
              </a:ext>
            </a:extLst>
          </p:cNvPr>
          <p:cNvPicPr>
            <a:picLocks noChangeAspect="1"/>
          </p:cNvPicPr>
          <p:nvPr/>
        </p:nvPicPr>
        <p:blipFill rotWithShape="1">
          <a:blip r:embed="rId2"/>
          <a:srcRect l="16816" r="49945"/>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D1AD338-53B1-724D-F684-4D6E187613B2}"/>
              </a:ext>
            </a:extLst>
          </p:cNvPr>
          <p:cNvSpPr>
            <a:spLocks noGrp="1"/>
          </p:cNvSpPr>
          <p:nvPr>
            <p:ph idx="1"/>
          </p:nvPr>
        </p:nvSpPr>
        <p:spPr>
          <a:xfrm>
            <a:off x="4654296" y="2706624"/>
            <a:ext cx="6894576" cy="3483864"/>
          </a:xfrm>
        </p:spPr>
        <p:txBody>
          <a:bodyPr>
            <a:noAutofit/>
          </a:bodyPr>
          <a:lstStyle/>
          <a:p>
            <a:r>
              <a:rPr lang="en-MY" sz="1800" dirty="0"/>
              <a:t>Technology Independence:</a:t>
            </a:r>
          </a:p>
          <a:p>
            <a:pPr lvl="1"/>
            <a:r>
              <a:rPr lang="en-MY" sz="1800" dirty="0"/>
              <a:t>Each layer can leverage the most suitable technologies and tools for its functions, allowing for flexibility and adaptability in technology choices.</a:t>
            </a:r>
          </a:p>
          <a:p>
            <a:r>
              <a:rPr lang="en-MY" sz="1800" dirty="0"/>
              <a:t>Evolving Needs:</a:t>
            </a:r>
          </a:p>
          <a:p>
            <a:pPr lvl="1"/>
            <a:r>
              <a:rPr lang="en-MY" sz="1800" dirty="0"/>
              <a:t>As organizational needs evolve, individual layers can be adapted, replaced, or extended without requiring a complete overhaul of the entire architecture.</a:t>
            </a:r>
          </a:p>
          <a:p>
            <a:pPr lvl="1"/>
            <a:r>
              <a:rPr lang="en-MY" sz="1800" dirty="0"/>
              <a:t>Multi-cloud and hybrid architectures (AWS Outposts, Google Anthos, Azure Arc) that allow data to move seamlessly between on-prem and cloud environments.</a:t>
            </a:r>
          </a:p>
        </p:txBody>
      </p:sp>
    </p:spTree>
    <p:extLst>
      <p:ext uri="{BB962C8B-B14F-4D97-AF65-F5344CB8AC3E}">
        <p14:creationId xmlns:p14="http://schemas.microsoft.com/office/powerpoint/2010/main" val="5903266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2153</TotalTime>
  <Words>3698</Words>
  <Application>Microsoft Office PowerPoint</Application>
  <PresentationFormat>Widescreen</PresentationFormat>
  <Paragraphs>241</Paragraphs>
  <Slides>39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Calibri</vt:lpstr>
      <vt:lpstr>Calibri Light</vt:lpstr>
      <vt:lpstr>Office Theme</vt:lpstr>
      <vt:lpstr>Chapter 5</vt:lpstr>
      <vt:lpstr>Course outline</vt:lpstr>
      <vt:lpstr> Learning objectives</vt:lpstr>
      <vt:lpstr>Data Warehouse Layer</vt:lpstr>
      <vt:lpstr>Layers - 1. Organization and Management:</vt:lpstr>
      <vt:lpstr>Layers - 2. Data Processing and Transformation</vt:lpstr>
      <vt:lpstr>Layers - 3. Scalability and Performance</vt:lpstr>
      <vt:lpstr>Layers - 4. Security and Access Control</vt:lpstr>
      <vt:lpstr>Layers - 5. Flexibility and Adaptability</vt:lpstr>
      <vt:lpstr>Talend Data Integration </vt:lpstr>
      <vt:lpstr>1. Talend -Source Layer</vt:lpstr>
      <vt:lpstr>2. Talend - Staging Layer [1]</vt:lpstr>
      <vt:lpstr>3. ETL Layer [2]</vt:lpstr>
      <vt:lpstr>4. Data Storage Layer</vt:lpstr>
      <vt:lpstr>5. Data Presentation Layer</vt:lpstr>
      <vt:lpstr>6. Data Access Layer</vt:lpstr>
      <vt:lpstr>7. Metadata, Monitoring, and Management</vt:lpstr>
      <vt:lpstr>Summary</vt:lpstr>
      <vt:lpstr>Infrastructure Considerations for data warehouse</vt:lpstr>
      <vt:lpstr>Infrastructure Considerations for data warehouse</vt:lpstr>
      <vt:lpstr>A star schema plays a crucial role in data warehouse architecture and infrastructure</vt:lpstr>
      <vt:lpstr>A star schema plays a crucial role in data warehouse architecture and infrastructure</vt:lpstr>
      <vt:lpstr>A star schema plays a crucial role in data warehouse architecture and infrastructure</vt:lpstr>
      <vt:lpstr>A star schema plays a crucial role in data warehouse architecture and infrastructure</vt:lpstr>
      <vt:lpstr>Here are some good tips to draw a star schema</vt:lpstr>
      <vt:lpstr>Here are some good tips to draw a star schema</vt:lpstr>
      <vt:lpstr>Here are some good tips to draw a star schema</vt:lpstr>
      <vt:lpstr>Lakehouse Architecture: Merging Data Lakes and Data Warehouses</vt:lpstr>
      <vt:lpstr>Conclusion</vt:lpstr>
      <vt:lpstr>Lab Exercise - Data Warehouses Using Talend Data Integration </vt:lpstr>
      <vt:lpstr>Task 1: Extract data from the provided CSV file</vt:lpstr>
      <vt:lpstr>Task 1: Extract data from the provided CSV file</vt:lpstr>
      <vt:lpstr>Task 2: Transform the data by filtering out records with missing values</vt:lpstr>
      <vt:lpstr>Task 2: Transform the data by filtering out records with missing values</vt:lpstr>
      <vt:lpstr>Task 2: Transform the data by filtering out records with missing values</vt:lpstr>
      <vt:lpstr>Task 2: Transform the data by filtering out records with missing values</vt:lpstr>
      <vt:lpstr>Task 3: Using tMap to Join Datasets</vt:lpstr>
      <vt:lpstr>Task 3: Using tMap to Join Datasets and load the resulting data into a new CSV file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3</dc:title>
  <dc:creator>TEH YING WAH</dc:creator>
  <cp:lastModifiedBy>TEH YING WAH</cp:lastModifiedBy>
  <cp:revision>31</cp:revision>
  <dcterms:created xsi:type="dcterms:W3CDTF">2023-10-01T12:05:15Z</dcterms:created>
  <dcterms:modified xsi:type="dcterms:W3CDTF">2024-09-27T13:55:38Z</dcterms:modified>
</cp:coreProperties>
</file>